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8" r:id="rId1"/>
  </p:sldMasterIdLst>
  <p:notesMasterIdLst>
    <p:notesMasterId r:id="rId32"/>
  </p:notesMasterIdLst>
  <p:handoutMasterIdLst>
    <p:handoutMasterId r:id="rId33"/>
  </p:handoutMasterIdLst>
  <p:sldIdLst>
    <p:sldId id="256" r:id="rId2"/>
    <p:sldId id="257" r:id="rId3"/>
    <p:sldId id="258" r:id="rId4"/>
    <p:sldId id="261" r:id="rId5"/>
    <p:sldId id="272" r:id="rId6"/>
    <p:sldId id="263" r:id="rId7"/>
    <p:sldId id="264" r:id="rId8"/>
    <p:sldId id="286" r:id="rId9"/>
    <p:sldId id="305" r:id="rId10"/>
    <p:sldId id="287" r:id="rId11"/>
    <p:sldId id="289" r:id="rId12"/>
    <p:sldId id="310" r:id="rId13"/>
    <p:sldId id="290" r:id="rId14"/>
    <p:sldId id="291" r:id="rId15"/>
    <p:sldId id="292" r:id="rId16"/>
    <p:sldId id="306" r:id="rId17"/>
    <p:sldId id="293" r:id="rId18"/>
    <p:sldId id="262" r:id="rId19"/>
    <p:sldId id="294" r:id="rId20"/>
    <p:sldId id="295" r:id="rId21"/>
    <p:sldId id="296" r:id="rId22"/>
    <p:sldId id="315" r:id="rId23"/>
    <p:sldId id="297" r:id="rId24"/>
    <p:sldId id="298" r:id="rId25"/>
    <p:sldId id="308" r:id="rId26"/>
    <p:sldId id="265" r:id="rId27"/>
    <p:sldId id="299" r:id="rId28"/>
    <p:sldId id="300" r:id="rId29"/>
    <p:sldId id="304" r:id="rId30"/>
    <p:sldId id="266" r:id="rId31"/>
  </p:sldIdLst>
  <p:sldSz cx="9144000" cy="5143500" type="screen16x9"/>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73F966-33D2-455A-AB77-987B4CA742C9}" v="1" dt="2022-12-13T19:12:57.732"/>
  </p1510:revLst>
</p1510:revInfo>
</file>

<file path=ppt/tableStyles.xml><?xml version="1.0" encoding="utf-8"?>
<a:tblStyleLst xmlns:a="http://schemas.openxmlformats.org/drawingml/2006/main" def="{B9B8CD1F-CBD9-410D-9D17-EAFDCD370ED7}">
  <a:tblStyle styleId="{B9B8CD1F-CBD9-410D-9D17-EAFDCD370ED7}"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06" d="100"/>
          <a:sy n="206" d="100"/>
        </p:scale>
        <p:origin x="504"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y Gray" userId="1ccca5f979195c27" providerId="LiveId" clId="{C573F966-33D2-455A-AB77-987B4CA742C9}"/>
    <pc:docChg chg="undo custSel delSld modSld">
      <pc:chgData name="Joy Gray" userId="1ccca5f979195c27" providerId="LiveId" clId="{C573F966-33D2-455A-AB77-987B4CA742C9}" dt="2022-12-13T19:25:40.261" v="231" actId="207"/>
      <pc:docMkLst>
        <pc:docMk/>
      </pc:docMkLst>
      <pc:sldChg chg="modSp mod">
        <pc:chgData name="Joy Gray" userId="1ccca5f979195c27" providerId="LiveId" clId="{C573F966-33D2-455A-AB77-987B4CA742C9}" dt="2022-12-13T19:09:53.033" v="129" actId="2711"/>
        <pc:sldMkLst>
          <pc:docMk/>
          <pc:sldMk cId="0" sldId="256"/>
        </pc:sldMkLst>
        <pc:spChg chg="mod">
          <ac:chgData name="Joy Gray" userId="1ccca5f979195c27" providerId="LiveId" clId="{C573F966-33D2-455A-AB77-987B4CA742C9}" dt="2022-12-13T19:09:53.033" v="129" actId="2711"/>
          <ac:spMkLst>
            <pc:docMk/>
            <pc:sldMk cId="0" sldId="256"/>
            <ac:spMk id="49" creationId="{00000000-0000-0000-0000-000000000000}"/>
          </ac:spMkLst>
        </pc:spChg>
      </pc:sldChg>
      <pc:sldChg chg="modSp mod">
        <pc:chgData name="Joy Gray" userId="1ccca5f979195c27" providerId="LiveId" clId="{C573F966-33D2-455A-AB77-987B4CA742C9}" dt="2022-12-13T19:10:40.255" v="131" actId="2711"/>
        <pc:sldMkLst>
          <pc:docMk/>
          <pc:sldMk cId="0" sldId="257"/>
        </pc:sldMkLst>
        <pc:spChg chg="mod">
          <ac:chgData name="Joy Gray" userId="1ccca5f979195c27" providerId="LiveId" clId="{C573F966-33D2-455A-AB77-987B4CA742C9}" dt="2022-12-13T19:10:40.255" v="131" actId="2711"/>
          <ac:spMkLst>
            <pc:docMk/>
            <pc:sldMk cId="0" sldId="257"/>
            <ac:spMk id="3" creationId="{00000000-0000-0000-0000-000000000000}"/>
          </ac:spMkLst>
        </pc:spChg>
        <pc:spChg chg="mod">
          <ac:chgData name="Joy Gray" userId="1ccca5f979195c27" providerId="LiveId" clId="{C573F966-33D2-455A-AB77-987B4CA742C9}" dt="2022-12-13T19:10:08.048" v="130" actId="2711"/>
          <ac:spMkLst>
            <pc:docMk/>
            <pc:sldMk cId="0" sldId="257"/>
            <ac:spMk id="54" creationId="{00000000-0000-0000-0000-000000000000}"/>
          </ac:spMkLst>
        </pc:spChg>
      </pc:sldChg>
      <pc:sldChg chg="modSp mod">
        <pc:chgData name="Joy Gray" userId="1ccca5f979195c27" providerId="LiveId" clId="{C573F966-33D2-455A-AB77-987B4CA742C9}" dt="2022-12-13T19:11:26.553" v="134" actId="2711"/>
        <pc:sldMkLst>
          <pc:docMk/>
          <pc:sldMk cId="0" sldId="258"/>
        </pc:sldMkLst>
        <pc:spChg chg="mod">
          <ac:chgData name="Joy Gray" userId="1ccca5f979195c27" providerId="LiveId" clId="{C573F966-33D2-455A-AB77-987B4CA742C9}" dt="2022-12-13T19:11:07.013" v="133" actId="255"/>
          <ac:spMkLst>
            <pc:docMk/>
            <pc:sldMk cId="0" sldId="258"/>
            <ac:spMk id="63" creationId="{00000000-0000-0000-0000-000000000000}"/>
          </ac:spMkLst>
        </pc:spChg>
        <pc:spChg chg="mod">
          <ac:chgData name="Joy Gray" userId="1ccca5f979195c27" providerId="LiveId" clId="{C573F966-33D2-455A-AB77-987B4CA742C9}" dt="2022-12-13T19:11:26.553" v="134" actId="2711"/>
          <ac:spMkLst>
            <pc:docMk/>
            <pc:sldMk cId="0" sldId="258"/>
            <ac:spMk id="64" creationId="{00000000-0000-0000-0000-000000000000}"/>
          </ac:spMkLst>
        </pc:spChg>
      </pc:sldChg>
      <pc:sldChg chg="modSp mod">
        <pc:chgData name="Joy Gray" userId="1ccca5f979195c27" providerId="LiveId" clId="{C573F966-33D2-455A-AB77-987B4CA742C9}" dt="2022-12-13T19:11:59.330" v="138" actId="2711"/>
        <pc:sldMkLst>
          <pc:docMk/>
          <pc:sldMk cId="0" sldId="261"/>
        </pc:sldMkLst>
        <pc:spChg chg="mod">
          <ac:chgData name="Joy Gray" userId="1ccca5f979195c27" providerId="LiveId" clId="{C573F966-33D2-455A-AB77-987B4CA742C9}" dt="2022-12-13T19:11:47.592" v="137" actId="14100"/>
          <ac:spMkLst>
            <pc:docMk/>
            <pc:sldMk cId="0" sldId="261"/>
            <ac:spMk id="2" creationId="{00000000-0000-0000-0000-000000000000}"/>
          </ac:spMkLst>
        </pc:spChg>
        <pc:spChg chg="mod">
          <ac:chgData name="Joy Gray" userId="1ccca5f979195c27" providerId="LiveId" clId="{C573F966-33D2-455A-AB77-987B4CA742C9}" dt="2022-12-13T19:11:59.330" v="138" actId="2711"/>
          <ac:spMkLst>
            <pc:docMk/>
            <pc:sldMk cId="0" sldId="261"/>
            <ac:spMk id="87" creationId="{00000000-0000-0000-0000-000000000000}"/>
          </ac:spMkLst>
        </pc:spChg>
      </pc:sldChg>
      <pc:sldChg chg="modSp mod">
        <pc:chgData name="Joy Gray" userId="1ccca5f979195c27" providerId="LiveId" clId="{C573F966-33D2-455A-AB77-987B4CA742C9}" dt="2022-12-13T19:19:52.668" v="177" actId="2711"/>
        <pc:sldMkLst>
          <pc:docMk/>
          <pc:sldMk cId="0" sldId="262"/>
        </pc:sldMkLst>
        <pc:spChg chg="mod">
          <ac:chgData name="Joy Gray" userId="1ccca5f979195c27" providerId="LiveId" clId="{C573F966-33D2-455A-AB77-987B4CA742C9}" dt="2022-12-13T19:19:42.650" v="176" actId="2711"/>
          <ac:spMkLst>
            <pc:docMk/>
            <pc:sldMk cId="0" sldId="262"/>
            <ac:spMk id="10" creationId="{100A1B39-2520-47EA-BDA8-1F0DC2A31F65}"/>
          </ac:spMkLst>
        </pc:spChg>
        <pc:spChg chg="mod">
          <ac:chgData name="Joy Gray" userId="1ccca5f979195c27" providerId="LiveId" clId="{C573F966-33D2-455A-AB77-987B4CA742C9}" dt="2022-12-13T19:19:52.668" v="177" actId="2711"/>
          <ac:spMkLst>
            <pc:docMk/>
            <pc:sldMk cId="0" sldId="262"/>
            <ac:spMk id="93" creationId="{00000000-0000-0000-0000-000000000000}"/>
          </ac:spMkLst>
        </pc:spChg>
      </pc:sldChg>
      <pc:sldChg chg="modSp mod">
        <pc:chgData name="Joy Gray" userId="1ccca5f979195c27" providerId="LiveId" clId="{C573F966-33D2-455A-AB77-987B4CA742C9}" dt="2022-12-13T19:12:40.869" v="142" actId="2711"/>
        <pc:sldMkLst>
          <pc:docMk/>
          <pc:sldMk cId="0" sldId="263"/>
        </pc:sldMkLst>
        <pc:spChg chg="mod">
          <ac:chgData name="Joy Gray" userId="1ccca5f979195c27" providerId="LiveId" clId="{C573F966-33D2-455A-AB77-987B4CA742C9}" dt="2022-12-13T19:12:40.869" v="142" actId="2711"/>
          <ac:spMkLst>
            <pc:docMk/>
            <pc:sldMk cId="0" sldId="263"/>
            <ac:spMk id="105" creationId="{00000000-0000-0000-0000-000000000000}"/>
          </ac:spMkLst>
        </pc:spChg>
      </pc:sldChg>
      <pc:sldChg chg="modSp">
        <pc:chgData name="Joy Gray" userId="1ccca5f979195c27" providerId="LiveId" clId="{C573F966-33D2-455A-AB77-987B4CA742C9}" dt="2022-12-13T19:12:57.732" v="143" actId="2711"/>
        <pc:sldMkLst>
          <pc:docMk/>
          <pc:sldMk cId="0" sldId="264"/>
        </pc:sldMkLst>
        <pc:spChg chg="mod">
          <ac:chgData name="Joy Gray" userId="1ccca5f979195c27" providerId="LiveId" clId="{C573F966-33D2-455A-AB77-987B4CA742C9}" dt="2022-12-13T19:12:57.732" v="143" actId="2711"/>
          <ac:spMkLst>
            <pc:docMk/>
            <pc:sldMk cId="0" sldId="264"/>
            <ac:spMk id="112" creationId="{00000000-0000-0000-0000-000000000000}"/>
          </ac:spMkLst>
        </pc:spChg>
      </pc:sldChg>
      <pc:sldChg chg="modSp mod">
        <pc:chgData name="Joy Gray" userId="1ccca5f979195c27" providerId="LiveId" clId="{C573F966-33D2-455A-AB77-987B4CA742C9}" dt="2022-12-13T19:24:56.439" v="226" actId="2711"/>
        <pc:sldMkLst>
          <pc:docMk/>
          <pc:sldMk cId="0" sldId="265"/>
        </pc:sldMkLst>
        <pc:spChg chg="mod">
          <ac:chgData name="Joy Gray" userId="1ccca5f979195c27" providerId="LiveId" clId="{C573F966-33D2-455A-AB77-987B4CA742C9}" dt="2022-12-13T19:24:44.470" v="225" actId="255"/>
          <ac:spMkLst>
            <pc:docMk/>
            <pc:sldMk cId="0" sldId="265"/>
            <ac:spMk id="121" creationId="{00000000-0000-0000-0000-000000000000}"/>
          </ac:spMkLst>
        </pc:spChg>
        <pc:spChg chg="mod">
          <ac:chgData name="Joy Gray" userId="1ccca5f979195c27" providerId="LiveId" clId="{C573F966-33D2-455A-AB77-987B4CA742C9}" dt="2022-12-13T19:24:56.439" v="226" actId="2711"/>
          <ac:spMkLst>
            <pc:docMk/>
            <pc:sldMk cId="0" sldId="265"/>
            <ac:spMk id="122" creationId="{00000000-0000-0000-0000-000000000000}"/>
          </ac:spMkLst>
        </pc:spChg>
      </pc:sldChg>
      <pc:sldChg chg="modSp mod">
        <pc:chgData name="Joy Gray" userId="1ccca5f979195c27" providerId="LiveId" clId="{C573F966-33D2-455A-AB77-987B4CA742C9}" dt="2022-12-13T19:12:22.714" v="141" actId="255"/>
        <pc:sldMkLst>
          <pc:docMk/>
          <pc:sldMk cId="0" sldId="272"/>
        </pc:sldMkLst>
        <pc:spChg chg="mod">
          <ac:chgData name="Joy Gray" userId="1ccca5f979195c27" providerId="LiveId" clId="{C573F966-33D2-455A-AB77-987B4CA742C9}" dt="2022-12-13T19:12:22.714" v="141" actId="255"/>
          <ac:spMkLst>
            <pc:docMk/>
            <pc:sldMk cId="0" sldId="272"/>
            <ac:spMk id="186" creationId="{00000000-0000-0000-0000-000000000000}"/>
          </ac:spMkLst>
        </pc:spChg>
      </pc:sldChg>
      <pc:sldChg chg="modSp mod">
        <pc:chgData name="Joy Gray" userId="1ccca5f979195c27" providerId="LiveId" clId="{C573F966-33D2-455A-AB77-987B4CA742C9}" dt="2022-12-13T19:13:28.402" v="146" actId="2711"/>
        <pc:sldMkLst>
          <pc:docMk/>
          <pc:sldMk cId="3143590222" sldId="286"/>
        </pc:sldMkLst>
        <pc:spChg chg="mod">
          <ac:chgData name="Joy Gray" userId="1ccca5f979195c27" providerId="LiveId" clId="{C573F966-33D2-455A-AB77-987B4CA742C9}" dt="2022-12-13T19:13:14.784" v="145" actId="255"/>
          <ac:spMkLst>
            <pc:docMk/>
            <pc:sldMk cId="3143590222" sldId="286"/>
            <ac:spMk id="2" creationId="{00000000-0000-0000-0000-000000000000}"/>
          </ac:spMkLst>
        </pc:spChg>
        <pc:spChg chg="mod">
          <ac:chgData name="Joy Gray" userId="1ccca5f979195c27" providerId="LiveId" clId="{C573F966-33D2-455A-AB77-987B4CA742C9}" dt="2022-12-13T19:13:28.402" v="146" actId="2711"/>
          <ac:spMkLst>
            <pc:docMk/>
            <pc:sldMk cId="3143590222" sldId="286"/>
            <ac:spMk id="87" creationId="{00000000-0000-0000-0000-000000000000}"/>
          </ac:spMkLst>
        </pc:spChg>
      </pc:sldChg>
      <pc:sldChg chg="modSp mod">
        <pc:chgData name="Joy Gray" userId="1ccca5f979195c27" providerId="LiveId" clId="{C573F966-33D2-455A-AB77-987B4CA742C9}" dt="2022-12-13T19:15:23.179" v="153" actId="2711"/>
        <pc:sldMkLst>
          <pc:docMk/>
          <pc:sldMk cId="3590801365" sldId="287"/>
        </pc:sldMkLst>
        <pc:spChg chg="mod">
          <ac:chgData name="Joy Gray" userId="1ccca5f979195c27" providerId="LiveId" clId="{C573F966-33D2-455A-AB77-987B4CA742C9}" dt="2022-12-13T19:15:09.792" v="152" actId="255"/>
          <ac:spMkLst>
            <pc:docMk/>
            <pc:sldMk cId="3590801365" sldId="287"/>
            <ac:spMk id="2" creationId="{00000000-0000-0000-0000-000000000000}"/>
          </ac:spMkLst>
        </pc:spChg>
        <pc:spChg chg="mod">
          <ac:chgData name="Joy Gray" userId="1ccca5f979195c27" providerId="LiveId" clId="{C573F966-33D2-455A-AB77-987B4CA742C9}" dt="2022-12-13T19:15:23.179" v="153" actId="2711"/>
          <ac:spMkLst>
            <pc:docMk/>
            <pc:sldMk cId="3590801365" sldId="287"/>
            <ac:spMk id="87" creationId="{00000000-0000-0000-0000-000000000000}"/>
          </ac:spMkLst>
        </pc:spChg>
      </pc:sldChg>
      <pc:sldChg chg="modSp mod">
        <pc:chgData name="Joy Gray" userId="1ccca5f979195c27" providerId="LiveId" clId="{C573F966-33D2-455A-AB77-987B4CA742C9}" dt="2022-12-13T19:15:50.340" v="156" actId="255"/>
        <pc:sldMkLst>
          <pc:docMk/>
          <pc:sldMk cId="2535592407" sldId="288"/>
        </pc:sldMkLst>
        <pc:spChg chg="mod">
          <ac:chgData name="Joy Gray" userId="1ccca5f979195c27" providerId="LiveId" clId="{C573F966-33D2-455A-AB77-987B4CA742C9}" dt="2022-12-13T19:15:34.655" v="154" actId="2711"/>
          <ac:spMkLst>
            <pc:docMk/>
            <pc:sldMk cId="2535592407" sldId="288"/>
            <ac:spMk id="2" creationId="{00000000-0000-0000-0000-000000000000}"/>
          </ac:spMkLst>
        </pc:spChg>
        <pc:spChg chg="mod">
          <ac:chgData name="Joy Gray" userId="1ccca5f979195c27" providerId="LiveId" clId="{C573F966-33D2-455A-AB77-987B4CA742C9}" dt="2022-12-13T19:15:50.340" v="156" actId="255"/>
          <ac:spMkLst>
            <pc:docMk/>
            <pc:sldMk cId="2535592407" sldId="288"/>
            <ac:spMk id="87" creationId="{00000000-0000-0000-0000-000000000000}"/>
          </ac:spMkLst>
        </pc:spChg>
      </pc:sldChg>
      <pc:sldChg chg="modSp mod">
        <pc:chgData name="Joy Gray" userId="1ccca5f979195c27" providerId="LiveId" clId="{C573F966-33D2-455A-AB77-987B4CA742C9}" dt="2022-12-13T19:16:24.875" v="158" actId="2711"/>
        <pc:sldMkLst>
          <pc:docMk/>
          <pc:sldMk cId="1409388263" sldId="289"/>
        </pc:sldMkLst>
        <pc:spChg chg="mod">
          <ac:chgData name="Joy Gray" userId="1ccca5f979195c27" providerId="LiveId" clId="{C573F966-33D2-455A-AB77-987B4CA742C9}" dt="2022-12-13T19:16:09.549" v="157" actId="2711"/>
          <ac:spMkLst>
            <pc:docMk/>
            <pc:sldMk cId="1409388263" sldId="289"/>
            <ac:spMk id="2" creationId="{00000000-0000-0000-0000-000000000000}"/>
          </ac:spMkLst>
        </pc:spChg>
        <pc:spChg chg="mod">
          <ac:chgData name="Joy Gray" userId="1ccca5f979195c27" providerId="LiveId" clId="{C573F966-33D2-455A-AB77-987B4CA742C9}" dt="2022-12-13T19:16:24.875" v="158" actId="2711"/>
          <ac:spMkLst>
            <pc:docMk/>
            <pc:sldMk cId="1409388263" sldId="289"/>
            <ac:spMk id="87" creationId="{00000000-0000-0000-0000-000000000000}"/>
          </ac:spMkLst>
        </pc:spChg>
      </pc:sldChg>
      <pc:sldChg chg="modSp mod">
        <pc:chgData name="Joy Gray" userId="1ccca5f979195c27" providerId="LiveId" clId="{C573F966-33D2-455A-AB77-987B4CA742C9}" dt="2022-12-13T19:16:46.979" v="159" actId="2711"/>
        <pc:sldMkLst>
          <pc:docMk/>
          <pc:sldMk cId="495989848" sldId="290"/>
        </pc:sldMkLst>
        <pc:spChg chg="mod">
          <ac:chgData name="Joy Gray" userId="1ccca5f979195c27" providerId="LiveId" clId="{C573F966-33D2-455A-AB77-987B4CA742C9}" dt="2022-12-13T19:16:46.979" v="159" actId="2711"/>
          <ac:spMkLst>
            <pc:docMk/>
            <pc:sldMk cId="495989848" sldId="290"/>
            <ac:spMk id="105" creationId="{00000000-0000-0000-0000-000000000000}"/>
          </ac:spMkLst>
        </pc:spChg>
      </pc:sldChg>
      <pc:sldChg chg="modSp mod">
        <pc:chgData name="Joy Gray" userId="1ccca5f979195c27" providerId="LiveId" clId="{C573F966-33D2-455A-AB77-987B4CA742C9}" dt="2022-12-13T19:17:58.807" v="166" actId="255"/>
        <pc:sldMkLst>
          <pc:docMk/>
          <pc:sldMk cId="826194886" sldId="291"/>
        </pc:sldMkLst>
        <pc:spChg chg="mod">
          <ac:chgData name="Joy Gray" userId="1ccca5f979195c27" providerId="LiveId" clId="{C573F966-33D2-455A-AB77-987B4CA742C9}" dt="2022-12-13T19:17:39.341" v="163" actId="255"/>
          <ac:spMkLst>
            <pc:docMk/>
            <pc:sldMk cId="826194886" sldId="291"/>
            <ac:spMk id="104" creationId="{00000000-0000-0000-0000-000000000000}"/>
          </ac:spMkLst>
        </pc:spChg>
        <pc:spChg chg="mod">
          <ac:chgData name="Joy Gray" userId="1ccca5f979195c27" providerId="LiveId" clId="{C573F966-33D2-455A-AB77-987B4CA742C9}" dt="2022-12-13T19:17:17.322" v="161" actId="255"/>
          <ac:spMkLst>
            <pc:docMk/>
            <pc:sldMk cId="826194886" sldId="291"/>
            <ac:spMk id="105" creationId="{00000000-0000-0000-0000-000000000000}"/>
          </ac:spMkLst>
        </pc:spChg>
        <pc:spChg chg="mod">
          <ac:chgData name="Joy Gray" userId="1ccca5f979195c27" providerId="LiveId" clId="{C573F966-33D2-455A-AB77-987B4CA742C9}" dt="2022-12-13T19:17:58.807" v="166" actId="255"/>
          <ac:spMkLst>
            <pc:docMk/>
            <pc:sldMk cId="826194886" sldId="291"/>
            <ac:spMk id="106" creationId="{00000000-0000-0000-0000-000000000000}"/>
          </ac:spMkLst>
        </pc:spChg>
      </pc:sldChg>
      <pc:sldChg chg="modSp mod">
        <pc:chgData name="Joy Gray" userId="1ccca5f979195c27" providerId="LiveId" clId="{C573F966-33D2-455A-AB77-987B4CA742C9}" dt="2022-12-13T19:18:27.698" v="170" actId="255"/>
        <pc:sldMkLst>
          <pc:docMk/>
          <pc:sldMk cId="2310274519" sldId="292"/>
        </pc:sldMkLst>
        <pc:spChg chg="mod">
          <ac:chgData name="Joy Gray" userId="1ccca5f979195c27" providerId="LiveId" clId="{C573F966-33D2-455A-AB77-987B4CA742C9}" dt="2022-12-13T19:18:15.210" v="168" actId="255"/>
          <ac:spMkLst>
            <pc:docMk/>
            <pc:sldMk cId="2310274519" sldId="292"/>
            <ac:spMk id="2" creationId="{00000000-0000-0000-0000-000000000000}"/>
          </ac:spMkLst>
        </pc:spChg>
        <pc:spChg chg="mod">
          <ac:chgData name="Joy Gray" userId="1ccca5f979195c27" providerId="LiveId" clId="{C573F966-33D2-455A-AB77-987B4CA742C9}" dt="2022-12-13T19:18:27.698" v="170" actId="255"/>
          <ac:spMkLst>
            <pc:docMk/>
            <pc:sldMk cId="2310274519" sldId="292"/>
            <ac:spMk id="87" creationId="{00000000-0000-0000-0000-000000000000}"/>
          </ac:spMkLst>
        </pc:spChg>
      </pc:sldChg>
      <pc:sldChg chg="modSp mod">
        <pc:chgData name="Joy Gray" userId="1ccca5f979195c27" providerId="LiveId" clId="{C573F966-33D2-455A-AB77-987B4CA742C9}" dt="2022-12-13T19:19:24.593" v="175" actId="2711"/>
        <pc:sldMkLst>
          <pc:docMk/>
          <pc:sldMk cId="781442450" sldId="293"/>
        </pc:sldMkLst>
        <pc:spChg chg="mod">
          <ac:chgData name="Joy Gray" userId="1ccca5f979195c27" providerId="LiveId" clId="{C573F966-33D2-455A-AB77-987B4CA742C9}" dt="2022-12-13T19:19:11.454" v="174" actId="2711"/>
          <ac:spMkLst>
            <pc:docMk/>
            <pc:sldMk cId="781442450" sldId="293"/>
            <ac:spMk id="10" creationId="{100A1B39-2520-47EA-BDA8-1F0DC2A31F65}"/>
          </ac:spMkLst>
        </pc:spChg>
        <pc:spChg chg="mod">
          <ac:chgData name="Joy Gray" userId="1ccca5f979195c27" providerId="LiveId" clId="{C573F966-33D2-455A-AB77-987B4CA742C9}" dt="2022-12-13T19:19:24.593" v="175" actId="2711"/>
          <ac:spMkLst>
            <pc:docMk/>
            <pc:sldMk cId="781442450" sldId="293"/>
            <ac:spMk id="93" creationId="{00000000-0000-0000-0000-000000000000}"/>
          </ac:spMkLst>
        </pc:spChg>
      </pc:sldChg>
      <pc:sldChg chg="modSp mod">
        <pc:chgData name="Joy Gray" userId="1ccca5f979195c27" providerId="LiveId" clId="{C573F966-33D2-455A-AB77-987B4CA742C9}" dt="2022-12-13T19:20:26.822" v="181" actId="14100"/>
        <pc:sldMkLst>
          <pc:docMk/>
          <pc:sldMk cId="1315142423" sldId="294"/>
        </pc:sldMkLst>
        <pc:spChg chg="mod">
          <ac:chgData name="Joy Gray" userId="1ccca5f979195c27" providerId="LiveId" clId="{C573F966-33D2-455A-AB77-987B4CA742C9}" dt="2022-12-13T19:20:06.162" v="178" actId="2711"/>
          <ac:spMkLst>
            <pc:docMk/>
            <pc:sldMk cId="1315142423" sldId="294"/>
            <ac:spMk id="10" creationId="{100A1B39-2520-47EA-BDA8-1F0DC2A31F65}"/>
          </ac:spMkLst>
        </pc:spChg>
        <pc:spChg chg="mod">
          <ac:chgData name="Joy Gray" userId="1ccca5f979195c27" providerId="LiveId" clId="{C573F966-33D2-455A-AB77-987B4CA742C9}" dt="2022-12-13T19:20:26.822" v="181" actId="14100"/>
          <ac:spMkLst>
            <pc:docMk/>
            <pc:sldMk cId="1315142423" sldId="294"/>
            <ac:spMk id="93" creationId="{00000000-0000-0000-0000-000000000000}"/>
          </ac:spMkLst>
        </pc:spChg>
      </pc:sldChg>
      <pc:sldChg chg="modSp mod">
        <pc:chgData name="Joy Gray" userId="1ccca5f979195c27" providerId="LiveId" clId="{C573F966-33D2-455A-AB77-987B4CA742C9}" dt="2022-12-13T19:21:00.242" v="185" actId="14100"/>
        <pc:sldMkLst>
          <pc:docMk/>
          <pc:sldMk cId="1247372242" sldId="295"/>
        </pc:sldMkLst>
        <pc:spChg chg="mod">
          <ac:chgData name="Joy Gray" userId="1ccca5f979195c27" providerId="LiveId" clId="{C573F966-33D2-455A-AB77-987B4CA742C9}" dt="2022-12-13T19:20:42.805" v="183" actId="113"/>
          <ac:spMkLst>
            <pc:docMk/>
            <pc:sldMk cId="1247372242" sldId="295"/>
            <ac:spMk id="10" creationId="{100A1B39-2520-47EA-BDA8-1F0DC2A31F65}"/>
          </ac:spMkLst>
        </pc:spChg>
        <pc:spChg chg="mod">
          <ac:chgData name="Joy Gray" userId="1ccca5f979195c27" providerId="LiveId" clId="{C573F966-33D2-455A-AB77-987B4CA742C9}" dt="2022-12-13T19:21:00.242" v="185" actId="14100"/>
          <ac:spMkLst>
            <pc:docMk/>
            <pc:sldMk cId="1247372242" sldId="295"/>
            <ac:spMk id="93" creationId="{00000000-0000-0000-0000-000000000000}"/>
          </ac:spMkLst>
        </pc:spChg>
      </pc:sldChg>
      <pc:sldChg chg="modSp mod">
        <pc:chgData name="Joy Gray" userId="1ccca5f979195c27" providerId="LiveId" clId="{C573F966-33D2-455A-AB77-987B4CA742C9}" dt="2022-12-13T19:22:10.390" v="191" actId="14100"/>
        <pc:sldMkLst>
          <pc:docMk/>
          <pc:sldMk cId="1404220171" sldId="296"/>
        </pc:sldMkLst>
        <pc:spChg chg="mod">
          <ac:chgData name="Joy Gray" userId="1ccca5f979195c27" providerId="LiveId" clId="{C573F966-33D2-455A-AB77-987B4CA742C9}" dt="2022-12-13T19:21:45.215" v="189" actId="2711"/>
          <ac:spMkLst>
            <pc:docMk/>
            <pc:sldMk cId="1404220171" sldId="296"/>
            <ac:spMk id="104" creationId="{00000000-0000-0000-0000-000000000000}"/>
          </ac:spMkLst>
        </pc:spChg>
        <pc:spChg chg="mod">
          <ac:chgData name="Joy Gray" userId="1ccca5f979195c27" providerId="LiveId" clId="{C573F966-33D2-455A-AB77-987B4CA742C9}" dt="2022-12-13T19:21:32.985" v="188" actId="255"/>
          <ac:spMkLst>
            <pc:docMk/>
            <pc:sldMk cId="1404220171" sldId="296"/>
            <ac:spMk id="105" creationId="{00000000-0000-0000-0000-000000000000}"/>
          </ac:spMkLst>
        </pc:spChg>
        <pc:spChg chg="mod">
          <ac:chgData name="Joy Gray" userId="1ccca5f979195c27" providerId="LiveId" clId="{C573F966-33D2-455A-AB77-987B4CA742C9}" dt="2022-12-13T19:22:10.390" v="191" actId="14100"/>
          <ac:spMkLst>
            <pc:docMk/>
            <pc:sldMk cId="1404220171" sldId="296"/>
            <ac:spMk id="106" creationId="{00000000-0000-0000-0000-000000000000}"/>
          </ac:spMkLst>
        </pc:spChg>
      </pc:sldChg>
      <pc:sldChg chg="modSp mod">
        <pc:chgData name="Joy Gray" userId="1ccca5f979195c27" providerId="LiveId" clId="{C573F966-33D2-455A-AB77-987B4CA742C9}" dt="2022-12-13T19:23:08.232" v="203" actId="20577"/>
        <pc:sldMkLst>
          <pc:docMk/>
          <pc:sldMk cId="3041044042" sldId="297"/>
        </pc:sldMkLst>
        <pc:spChg chg="mod">
          <ac:chgData name="Joy Gray" userId="1ccca5f979195c27" providerId="LiveId" clId="{C573F966-33D2-455A-AB77-987B4CA742C9}" dt="2022-12-13T19:22:27.084" v="192" actId="2711"/>
          <ac:spMkLst>
            <pc:docMk/>
            <pc:sldMk cId="3041044042" sldId="297"/>
            <ac:spMk id="10" creationId="{100A1B39-2520-47EA-BDA8-1F0DC2A31F65}"/>
          </ac:spMkLst>
        </pc:spChg>
        <pc:spChg chg="mod">
          <ac:chgData name="Joy Gray" userId="1ccca5f979195c27" providerId="LiveId" clId="{C573F966-33D2-455A-AB77-987B4CA742C9}" dt="2022-12-13T19:23:08.232" v="203" actId="20577"/>
          <ac:spMkLst>
            <pc:docMk/>
            <pc:sldMk cId="3041044042" sldId="297"/>
            <ac:spMk id="93" creationId="{00000000-0000-0000-0000-000000000000}"/>
          </ac:spMkLst>
        </pc:spChg>
      </pc:sldChg>
      <pc:sldChg chg="modSp mod">
        <pc:chgData name="Joy Gray" userId="1ccca5f979195c27" providerId="LiveId" clId="{C573F966-33D2-455A-AB77-987B4CA742C9}" dt="2022-12-13T19:23:33.682" v="205" actId="2711"/>
        <pc:sldMkLst>
          <pc:docMk/>
          <pc:sldMk cId="944421183" sldId="298"/>
        </pc:sldMkLst>
        <pc:spChg chg="mod">
          <ac:chgData name="Joy Gray" userId="1ccca5f979195c27" providerId="LiveId" clId="{C573F966-33D2-455A-AB77-987B4CA742C9}" dt="2022-12-13T19:23:23.442" v="204" actId="2711"/>
          <ac:spMkLst>
            <pc:docMk/>
            <pc:sldMk cId="944421183" sldId="298"/>
            <ac:spMk id="10" creationId="{100A1B39-2520-47EA-BDA8-1F0DC2A31F65}"/>
          </ac:spMkLst>
        </pc:spChg>
        <pc:spChg chg="mod">
          <ac:chgData name="Joy Gray" userId="1ccca5f979195c27" providerId="LiveId" clId="{C573F966-33D2-455A-AB77-987B4CA742C9}" dt="2022-12-13T19:23:33.682" v="205" actId="2711"/>
          <ac:spMkLst>
            <pc:docMk/>
            <pc:sldMk cId="944421183" sldId="298"/>
            <ac:spMk id="93" creationId="{00000000-0000-0000-0000-000000000000}"/>
          </ac:spMkLst>
        </pc:spChg>
      </pc:sldChg>
      <pc:sldChg chg="modSp mod">
        <pc:chgData name="Joy Gray" userId="1ccca5f979195c27" providerId="LiveId" clId="{C573F966-33D2-455A-AB77-987B4CA742C9}" dt="2022-12-13T19:25:40.261" v="231" actId="207"/>
        <pc:sldMkLst>
          <pc:docMk/>
          <pc:sldMk cId="2962718944" sldId="300"/>
        </pc:sldMkLst>
        <pc:spChg chg="mod">
          <ac:chgData name="Joy Gray" userId="1ccca5f979195c27" providerId="LiveId" clId="{C573F966-33D2-455A-AB77-987B4CA742C9}" dt="2022-12-13T19:25:12.276" v="228" actId="113"/>
          <ac:spMkLst>
            <pc:docMk/>
            <pc:sldMk cId="2962718944" sldId="300"/>
            <ac:spMk id="10" creationId="{100A1B39-2520-47EA-BDA8-1F0DC2A31F65}"/>
          </ac:spMkLst>
        </pc:spChg>
        <pc:spChg chg="mod">
          <ac:chgData name="Joy Gray" userId="1ccca5f979195c27" providerId="LiveId" clId="{C573F966-33D2-455A-AB77-987B4CA742C9}" dt="2022-12-13T19:25:40.261" v="231" actId="207"/>
          <ac:spMkLst>
            <pc:docMk/>
            <pc:sldMk cId="2962718944" sldId="300"/>
            <ac:spMk id="93" creationId="{00000000-0000-0000-0000-000000000000}"/>
          </ac:spMkLst>
        </pc:spChg>
      </pc:sldChg>
      <pc:sldChg chg="modSp mod">
        <pc:chgData name="Joy Gray" userId="1ccca5f979195c27" providerId="LiveId" clId="{C573F966-33D2-455A-AB77-987B4CA742C9}" dt="2022-12-13T19:14:36.440" v="150" actId="2711"/>
        <pc:sldMkLst>
          <pc:docMk/>
          <pc:sldMk cId="4069888112" sldId="305"/>
        </pc:sldMkLst>
        <pc:spChg chg="mod">
          <ac:chgData name="Joy Gray" userId="1ccca5f979195c27" providerId="LiveId" clId="{C573F966-33D2-455A-AB77-987B4CA742C9}" dt="2022-12-13T19:13:43.403" v="147" actId="2711"/>
          <ac:spMkLst>
            <pc:docMk/>
            <pc:sldMk cId="4069888112" sldId="305"/>
            <ac:spMk id="2" creationId="{00000000-0000-0000-0000-000000000000}"/>
          </ac:spMkLst>
        </pc:spChg>
        <pc:spChg chg="mod">
          <ac:chgData name="Joy Gray" userId="1ccca5f979195c27" providerId="LiveId" clId="{C573F966-33D2-455A-AB77-987B4CA742C9}" dt="2022-12-13T19:14:36.440" v="150" actId="2711"/>
          <ac:spMkLst>
            <pc:docMk/>
            <pc:sldMk cId="4069888112" sldId="305"/>
            <ac:spMk id="3" creationId="{00000000-0000-0000-0000-000000000000}"/>
          </ac:spMkLst>
        </pc:spChg>
      </pc:sldChg>
      <pc:sldChg chg="modSp mod">
        <pc:chgData name="Joy Gray" userId="1ccca5f979195c27" providerId="LiveId" clId="{C573F966-33D2-455A-AB77-987B4CA742C9}" dt="2022-12-13T19:18:54.312" v="173" actId="2711"/>
        <pc:sldMkLst>
          <pc:docMk/>
          <pc:sldMk cId="4113840382" sldId="306"/>
        </pc:sldMkLst>
        <pc:spChg chg="mod">
          <ac:chgData name="Joy Gray" userId="1ccca5f979195c27" providerId="LiveId" clId="{C573F966-33D2-455A-AB77-987B4CA742C9}" dt="2022-12-13T19:18:43.952" v="172" actId="255"/>
          <ac:spMkLst>
            <pc:docMk/>
            <pc:sldMk cId="4113840382" sldId="306"/>
            <ac:spMk id="2" creationId="{00000000-0000-0000-0000-000000000000}"/>
          </ac:spMkLst>
        </pc:spChg>
        <pc:spChg chg="mod">
          <ac:chgData name="Joy Gray" userId="1ccca5f979195c27" providerId="LiveId" clId="{C573F966-33D2-455A-AB77-987B4CA742C9}" dt="2022-12-13T19:18:54.312" v="173" actId="2711"/>
          <ac:spMkLst>
            <pc:docMk/>
            <pc:sldMk cId="4113840382" sldId="306"/>
            <ac:spMk id="3" creationId="{00000000-0000-0000-0000-000000000000}"/>
          </ac:spMkLst>
        </pc:spChg>
      </pc:sldChg>
      <pc:sldChg chg="modSp del mod">
        <pc:chgData name="Joy Gray" userId="1ccca5f979195c27" providerId="LiveId" clId="{C573F966-33D2-455A-AB77-987B4CA742C9}" dt="2022-12-13T19:08:59.055" v="128" actId="2696"/>
        <pc:sldMkLst>
          <pc:docMk/>
          <pc:sldMk cId="973953357" sldId="307"/>
        </pc:sldMkLst>
        <pc:spChg chg="mod">
          <ac:chgData name="Joy Gray" userId="1ccca5f979195c27" providerId="LiveId" clId="{C573F966-33D2-455A-AB77-987B4CA742C9}" dt="2022-12-13T19:06:13.854" v="9" actId="20577"/>
          <ac:spMkLst>
            <pc:docMk/>
            <pc:sldMk cId="973953357" sldId="307"/>
            <ac:spMk id="3" creationId="{00000000-0000-0000-0000-000000000000}"/>
          </ac:spMkLst>
        </pc:spChg>
      </pc:sldChg>
      <pc:sldChg chg="modSp mod">
        <pc:chgData name="Joy Gray" userId="1ccca5f979195c27" providerId="LiveId" clId="{C573F966-33D2-455A-AB77-987B4CA742C9}" dt="2022-12-13T19:24:20.406" v="222" actId="20577"/>
        <pc:sldMkLst>
          <pc:docMk/>
          <pc:sldMk cId="2242935843" sldId="308"/>
        </pc:sldMkLst>
        <pc:spChg chg="mod">
          <ac:chgData name="Joy Gray" userId="1ccca5f979195c27" providerId="LiveId" clId="{C573F966-33D2-455A-AB77-987B4CA742C9}" dt="2022-12-13T19:23:54.494" v="207" actId="255"/>
          <ac:spMkLst>
            <pc:docMk/>
            <pc:sldMk cId="2242935843" sldId="308"/>
            <ac:spMk id="4" creationId="{00000000-0000-0000-0000-000000000000}"/>
          </ac:spMkLst>
        </pc:spChg>
        <pc:spChg chg="mod">
          <ac:chgData name="Joy Gray" userId="1ccca5f979195c27" providerId="LiveId" clId="{C573F966-33D2-455A-AB77-987B4CA742C9}" dt="2022-12-13T19:24:20.406" v="222" actId="20577"/>
          <ac:spMkLst>
            <pc:docMk/>
            <pc:sldMk cId="2242935843" sldId="308"/>
            <ac:spMk id="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1" tIns="47111" rIns="94221" bIns="47111" rtlCol="0"/>
          <a:lstStyle>
            <a:lvl1pPr algn="l">
              <a:defRPr sz="1200"/>
            </a:lvl1pPr>
          </a:lstStyle>
          <a:p>
            <a:endParaRPr lang="en-US"/>
          </a:p>
        </p:txBody>
      </p:sp>
      <p:sp>
        <p:nvSpPr>
          <p:cNvPr id="3" name="Date Placeholder 2"/>
          <p:cNvSpPr>
            <a:spLocks noGrp="1"/>
          </p:cNvSpPr>
          <p:nvPr>
            <p:ph type="dt" sz="quarter" idx="1"/>
          </p:nvPr>
        </p:nvSpPr>
        <p:spPr>
          <a:xfrm>
            <a:off x="4023093" y="0"/>
            <a:ext cx="3077739" cy="471054"/>
          </a:xfrm>
          <a:prstGeom prst="rect">
            <a:avLst/>
          </a:prstGeom>
        </p:spPr>
        <p:txBody>
          <a:bodyPr vert="horz" lIns="94221" tIns="47111" rIns="94221" bIns="47111" rtlCol="0"/>
          <a:lstStyle>
            <a:lvl1pPr algn="r">
              <a:defRPr sz="1200"/>
            </a:lvl1pPr>
          </a:lstStyle>
          <a:p>
            <a:fld id="{BED6FFDD-9D4B-46B8-8E6A-83F4B8A11C9A}" type="datetimeFigureOut">
              <a:rPr lang="en-US" smtClean="0"/>
              <a:pPr/>
              <a:t>1/30/2025</a:t>
            </a:fld>
            <a:endParaRPr lang="en-US"/>
          </a:p>
        </p:txBody>
      </p:sp>
      <p:sp>
        <p:nvSpPr>
          <p:cNvPr id="4" name="Footer Placeholder 3"/>
          <p:cNvSpPr>
            <a:spLocks noGrp="1"/>
          </p:cNvSpPr>
          <p:nvPr>
            <p:ph type="ftr" sz="quarter" idx="2"/>
          </p:nvPr>
        </p:nvSpPr>
        <p:spPr>
          <a:xfrm>
            <a:off x="0" y="8917423"/>
            <a:ext cx="3077739" cy="471053"/>
          </a:xfrm>
          <a:prstGeom prst="rect">
            <a:avLst/>
          </a:prstGeom>
        </p:spPr>
        <p:txBody>
          <a:bodyPr vert="horz" lIns="94221" tIns="47111" rIns="94221" bIns="47111" rtlCol="0" anchor="b"/>
          <a:lstStyle>
            <a:lvl1pPr algn="l">
              <a:defRPr sz="1200"/>
            </a:lvl1pPr>
          </a:lstStyle>
          <a:p>
            <a:endParaRPr lang="en-US"/>
          </a:p>
        </p:txBody>
      </p:sp>
      <p:sp>
        <p:nvSpPr>
          <p:cNvPr id="5" name="Slide Number Placeholder 4"/>
          <p:cNvSpPr>
            <a:spLocks noGrp="1"/>
          </p:cNvSpPr>
          <p:nvPr>
            <p:ph type="sldNum" sz="quarter" idx="3"/>
          </p:nvPr>
        </p:nvSpPr>
        <p:spPr>
          <a:xfrm>
            <a:off x="4023093" y="8917423"/>
            <a:ext cx="3077739" cy="471053"/>
          </a:xfrm>
          <a:prstGeom prst="rect">
            <a:avLst/>
          </a:prstGeom>
        </p:spPr>
        <p:txBody>
          <a:bodyPr vert="horz" lIns="94221" tIns="47111" rIns="94221" bIns="47111" rtlCol="0" anchor="b"/>
          <a:lstStyle>
            <a:lvl1pPr algn="r">
              <a:defRPr sz="1200"/>
            </a:lvl1pPr>
          </a:lstStyle>
          <a:p>
            <a:fld id="{704976B8-1140-4FE3-90E4-DAF8F502F370}" type="slidenum">
              <a:rPr lang="en-US" smtClean="0"/>
              <a:pPr/>
              <a:t>‹#›</a:t>
            </a:fld>
            <a:endParaRPr lang="en-US"/>
          </a:p>
        </p:txBody>
      </p:sp>
    </p:spTree>
    <p:extLst>
      <p:ext uri="{BB962C8B-B14F-4D97-AF65-F5344CB8AC3E}">
        <p14:creationId xmlns:p14="http://schemas.microsoft.com/office/powerpoint/2010/main" val="3202817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05" tIns="94205" rIns="94205" bIns="9420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86860711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g35f391192_00: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 name="Google Shape;47;g35f391192_00: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a:p>
        </p:txBody>
      </p:sp>
    </p:spTree>
    <p:extLst>
      <p:ext uri="{BB962C8B-B14F-4D97-AF65-F5344CB8AC3E}">
        <p14:creationId xmlns:p14="http://schemas.microsoft.com/office/powerpoint/2010/main" val="1297341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a:p>
        </p:txBody>
      </p:sp>
    </p:spTree>
    <p:extLst>
      <p:ext uri="{BB962C8B-B14F-4D97-AF65-F5344CB8AC3E}">
        <p14:creationId xmlns:p14="http://schemas.microsoft.com/office/powerpoint/2010/main" val="1237509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35f391192_017: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35f391192_017: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a:p>
        </p:txBody>
      </p:sp>
    </p:spTree>
    <p:extLst>
      <p:ext uri="{BB962C8B-B14F-4D97-AF65-F5344CB8AC3E}">
        <p14:creationId xmlns:p14="http://schemas.microsoft.com/office/powerpoint/2010/main" val="6375891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35f391192_017: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35f391192_017: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a:p>
        </p:txBody>
      </p:sp>
    </p:spTree>
    <p:extLst>
      <p:ext uri="{BB962C8B-B14F-4D97-AF65-F5344CB8AC3E}">
        <p14:creationId xmlns:p14="http://schemas.microsoft.com/office/powerpoint/2010/main" val="2392574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a:p>
        </p:txBody>
      </p:sp>
    </p:spTree>
    <p:extLst>
      <p:ext uri="{BB962C8B-B14F-4D97-AF65-F5344CB8AC3E}">
        <p14:creationId xmlns:p14="http://schemas.microsoft.com/office/powerpoint/2010/main" val="16150355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5ed75ccf_015: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5ed75ccf_015: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dirty="0"/>
          </a:p>
        </p:txBody>
      </p:sp>
    </p:spTree>
    <p:extLst>
      <p:ext uri="{BB962C8B-B14F-4D97-AF65-F5344CB8AC3E}">
        <p14:creationId xmlns:p14="http://schemas.microsoft.com/office/powerpoint/2010/main" val="2472893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5ed75ccf_015: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5ed75ccf_015: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dirty="0"/>
          </a:p>
        </p:txBody>
      </p:sp>
    </p:spTree>
    <p:extLst>
      <p:ext uri="{BB962C8B-B14F-4D97-AF65-F5344CB8AC3E}">
        <p14:creationId xmlns:p14="http://schemas.microsoft.com/office/powerpoint/2010/main" val="41517732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5ed75ccf_015: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5ed75ccf_015: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dirty="0"/>
          </a:p>
        </p:txBody>
      </p:sp>
    </p:spTree>
    <p:extLst>
      <p:ext uri="{BB962C8B-B14F-4D97-AF65-F5344CB8AC3E}">
        <p14:creationId xmlns:p14="http://schemas.microsoft.com/office/powerpoint/2010/main" val="41495329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5ed75ccf_015: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5ed75ccf_015: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dirty="0"/>
          </a:p>
        </p:txBody>
      </p:sp>
    </p:spTree>
    <p:extLst>
      <p:ext uri="{BB962C8B-B14F-4D97-AF65-F5344CB8AC3E}">
        <p14:creationId xmlns:p14="http://schemas.microsoft.com/office/powerpoint/2010/main" val="2862233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35f391192_017: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35f391192_017: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a:p>
        </p:txBody>
      </p:sp>
    </p:spTree>
    <p:extLst>
      <p:ext uri="{BB962C8B-B14F-4D97-AF65-F5344CB8AC3E}">
        <p14:creationId xmlns:p14="http://schemas.microsoft.com/office/powerpoint/2010/main" val="13685997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5ed75ccf_015: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5ed75ccf_015: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dirty="0"/>
          </a:p>
        </p:txBody>
      </p:sp>
    </p:spTree>
    <p:extLst>
      <p:ext uri="{BB962C8B-B14F-4D97-AF65-F5344CB8AC3E}">
        <p14:creationId xmlns:p14="http://schemas.microsoft.com/office/powerpoint/2010/main" val="282014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606f1c2d_30: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606f1c2d_30: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a:p>
        </p:txBody>
      </p:sp>
    </p:spTree>
    <p:extLst>
      <p:ext uri="{BB962C8B-B14F-4D97-AF65-F5344CB8AC3E}">
        <p14:creationId xmlns:p14="http://schemas.microsoft.com/office/powerpoint/2010/main" val="41809465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5ed75ccf_015: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5ed75ccf_015: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dirty="0"/>
          </a:p>
        </p:txBody>
      </p:sp>
    </p:spTree>
    <p:extLst>
      <p:ext uri="{BB962C8B-B14F-4D97-AF65-F5344CB8AC3E}">
        <p14:creationId xmlns:p14="http://schemas.microsoft.com/office/powerpoint/2010/main" val="4231096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35f391192_057: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35f391192_057: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a:p>
        </p:txBody>
      </p:sp>
    </p:spTree>
    <p:extLst>
      <p:ext uri="{BB962C8B-B14F-4D97-AF65-F5344CB8AC3E}">
        <p14:creationId xmlns:p14="http://schemas.microsoft.com/office/powerpoint/2010/main" val="23405331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5ed75ccf_015: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5ed75ccf_015: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dirty="0"/>
          </a:p>
        </p:txBody>
      </p:sp>
    </p:spTree>
    <p:extLst>
      <p:ext uri="{BB962C8B-B14F-4D97-AF65-F5344CB8AC3E}">
        <p14:creationId xmlns:p14="http://schemas.microsoft.com/office/powerpoint/2010/main" val="3553173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35ed75ccf_015: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35ed75ccf_015: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dirty="0"/>
          </a:p>
        </p:txBody>
      </p:sp>
    </p:spTree>
    <p:extLst>
      <p:ext uri="{BB962C8B-B14F-4D97-AF65-F5344CB8AC3E}">
        <p14:creationId xmlns:p14="http://schemas.microsoft.com/office/powerpoint/2010/main" val="11935122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5f391192_065: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35f391192_065: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a:p>
        </p:txBody>
      </p:sp>
    </p:spTree>
    <p:extLst>
      <p:ext uri="{BB962C8B-B14F-4D97-AF65-F5344CB8AC3E}">
        <p14:creationId xmlns:p14="http://schemas.microsoft.com/office/powerpoint/2010/main" val="10599509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35f391192_04: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35f391192_04: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a:p>
        </p:txBody>
      </p:sp>
    </p:spTree>
    <p:extLst>
      <p:ext uri="{BB962C8B-B14F-4D97-AF65-F5344CB8AC3E}">
        <p14:creationId xmlns:p14="http://schemas.microsoft.com/office/powerpoint/2010/main" val="2830351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a:p>
        </p:txBody>
      </p:sp>
    </p:spTree>
    <p:extLst>
      <p:ext uri="{BB962C8B-B14F-4D97-AF65-F5344CB8AC3E}">
        <p14:creationId xmlns:p14="http://schemas.microsoft.com/office/powerpoint/2010/main" val="3322740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35ed75ccf_044: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35ed75ccf_044: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a:p>
        </p:txBody>
      </p:sp>
    </p:spTree>
    <p:extLst>
      <p:ext uri="{BB962C8B-B14F-4D97-AF65-F5344CB8AC3E}">
        <p14:creationId xmlns:p14="http://schemas.microsoft.com/office/powerpoint/2010/main" val="794601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35f391192_017: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35f391192_017: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a:p>
        </p:txBody>
      </p:sp>
    </p:spTree>
    <p:extLst>
      <p:ext uri="{BB962C8B-B14F-4D97-AF65-F5344CB8AC3E}">
        <p14:creationId xmlns:p14="http://schemas.microsoft.com/office/powerpoint/2010/main" val="4107039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5f391192_045: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35f391192_045: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a:p>
        </p:txBody>
      </p:sp>
    </p:spTree>
    <p:extLst>
      <p:ext uri="{BB962C8B-B14F-4D97-AF65-F5344CB8AC3E}">
        <p14:creationId xmlns:p14="http://schemas.microsoft.com/office/powerpoint/2010/main" val="416291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a:p>
        </p:txBody>
      </p:sp>
    </p:spTree>
    <p:extLst>
      <p:ext uri="{BB962C8B-B14F-4D97-AF65-F5344CB8AC3E}">
        <p14:creationId xmlns:p14="http://schemas.microsoft.com/office/powerpoint/2010/main" val="2529993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710248" y="4459526"/>
            <a:ext cx="5681980" cy="4224814"/>
          </a:xfrm>
          <a:prstGeom prst="rect">
            <a:avLst/>
          </a:prstGeom>
        </p:spPr>
        <p:txBody>
          <a:bodyPr spcFirstLastPara="1" wrap="square" lIns="94205" tIns="94205" rIns="94205" bIns="94205" anchor="t" anchorCtr="0">
            <a:noAutofit/>
          </a:bodyPr>
          <a:lstStyle/>
          <a:p>
            <a:pPr marL="0" indent="0">
              <a:buNone/>
            </a:pPr>
            <a:endParaRPr/>
          </a:p>
        </p:txBody>
      </p:sp>
    </p:spTree>
    <p:extLst>
      <p:ext uri="{BB962C8B-B14F-4D97-AF65-F5344CB8AC3E}">
        <p14:creationId xmlns:p14="http://schemas.microsoft.com/office/powerpoint/2010/main" val="1602730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815525" y="1991825"/>
            <a:ext cx="5585400" cy="11598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b="0"/>
            </a:lvl1pPr>
            <a:lvl2pPr lvl="1">
              <a:spcBef>
                <a:spcPts val="0"/>
              </a:spcBef>
              <a:spcAft>
                <a:spcPts val="0"/>
              </a:spcAft>
              <a:buSzPts val="6000"/>
              <a:buNone/>
              <a:defRPr sz="6000" b="0"/>
            </a:lvl2pPr>
            <a:lvl3pPr lvl="2">
              <a:spcBef>
                <a:spcPts val="0"/>
              </a:spcBef>
              <a:spcAft>
                <a:spcPts val="0"/>
              </a:spcAft>
              <a:buSzPts val="6000"/>
              <a:buNone/>
              <a:defRPr sz="6000" b="0"/>
            </a:lvl3pPr>
            <a:lvl4pPr lvl="3">
              <a:spcBef>
                <a:spcPts val="0"/>
              </a:spcBef>
              <a:spcAft>
                <a:spcPts val="0"/>
              </a:spcAft>
              <a:buSzPts val="6000"/>
              <a:buNone/>
              <a:defRPr sz="6000" b="0"/>
            </a:lvl4pPr>
            <a:lvl5pPr lvl="4">
              <a:spcBef>
                <a:spcPts val="0"/>
              </a:spcBef>
              <a:spcAft>
                <a:spcPts val="0"/>
              </a:spcAft>
              <a:buSzPts val="6000"/>
              <a:buNone/>
              <a:defRPr sz="6000" b="0"/>
            </a:lvl5pPr>
            <a:lvl6pPr lvl="5">
              <a:spcBef>
                <a:spcPts val="0"/>
              </a:spcBef>
              <a:spcAft>
                <a:spcPts val="0"/>
              </a:spcAft>
              <a:buSzPts val="6000"/>
              <a:buNone/>
              <a:defRPr sz="6000" b="0"/>
            </a:lvl6pPr>
            <a:lvl7pPr lvl="6">
              <a:spcBef>
                <a:spcPts val="0"/>
              </a:spcBef>
              <a:spcAft>
                <a:spcPts val="0"/>
              </a:spcAft>
              <a:buSzPts val="6000"/>
              <a:buNone/>
              <a:defRPr sz="6000" b="0"/>
            </a:lvl7pPr>
            <a:lvl8pPr lvl="7">
              <a:spcBef>
                <a:spcPts val="0"/>
              </a:spcBef>
              <a:spcAft>
                <a:spcPts val="0"/>
              </a:spcAft>
              <a:buSzPts val="6000"/>
              <a:buNone/>
              <a:defRPr sz="6000" b="0"/>
            </a:lvl8pPr>
            <a:lvl9pPr lvl="8">
              <a:spcBef>
                <a:spcPts val="0"/>
              </a:spcBef>
              <a:spcAft>
                <a:spcPts val="0"/>
              </a:spcAft>
              <a:buSzPts val="6000"/>
              <a:buNone/>
              <a:defRPr sz="6000" b="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1049500" y="796175"/>
            <a:ext cx="7020900" cy="7503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1" name="Google Shape;21;p5"/>
          <p:cNvSpPr txBox="1">
            <a:spLocks noGrp="1"/>
          </p:cNvSpPr>
          <p:nvPr>
            <p:ph type="body" idx="1"/>
          </p:nvPr>
        </p:nvSpPr>
        <p:spPr>
          <a:xfrm>
            <a:off x="1049500" y="1437426"/>
            <a:ext cx="7020900" cy="27069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22" name="Google Shape;22;p5"/>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1049500" y="796175"/>
            <a:ext cx="7020900" cy="7503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5" name="Google Shape;25;p6"/>
          <p:cNvSpPr txBox="1">
            <a:spLocks noGrp="1"/>
          </p:cNvSpPr>
          <p:nvPr>
            <p:ph type="body" idx="1"/>
          </p:nvPr>
        </p:nvSpPr>
        <p:spPr>
          <a:xfrm>
            <a:off x="1049500" y="1459650"/>
            <a:ext cx="3417900" cy="27504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26" name="Google Shape;26;p6"/>
          <p:cNvSpPr txBox="1">
            <a:spLocks noGrp="1"/>
          </p:cNvSpPr>
          <p:nvPr>
            <p:ph type="body" idx="2"/>
          </p:nvPr>
        </p:nvSpPr>
        <p:spPr>
          <a:xfrm>
            <a:off x="4676725" y="1459650"/>
            <a:ext cx="3393600" cy="27504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27" name="Google Shape;27;p6"/>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049500" y="796175"/>
            <a:ext cx="7020900" cy="7503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30" name="Google Shape;30;p7"/>
          <p:cNvSpPr txBox="1">
            <a:spLocks noGrp="1"/>
          </p:cNvSpPr>
          <p:nvPr>
            <p:ph type="body" idx="1"/>
          </p:nvPr>
        </p:nvSpPr>
        <p:spPr>
          <a:xfrm>
            <a:off x="1081850" y="1435525"/>
            <a:ext cx="2229300" cy="2847000"/>
          </a:xfrm>
          <a:prstGeom prst="rect">
            <a:avLst/>
          </a:prstGeom>
        </p:spPr>
        <p:txBody>
          <a:bodyPr spcFirstLastPara="1" wrap="square" lIns="91425" tIns="91425" rIns="91425" bIns="91425" anchor="t" anchorCtr="0">
            <a:noAutofit/>
          </a:bodyPr>
          <a:lstStyle>
            <a:lvl1pPr marL="457200" lvl="0" indent="-330200" rtl="0">
              <a:spcBef>
                <a:spcPts val="600"/>
              </a:spcBef>
              <a:spcAft>
                <a:spcPts val="0"/>
              </a:spcAft>
              <a:buSzPts val="1600"/>
              <a:buChar char="+"/>
              <a:defRPr sz="1600"/>
            </a:lvl1pPr>
            <a:lvl2pPr marL="914400" lvl="1" indent="-330200" rtl="0">
              <a:spcBef>
                <a:spcPts val="0"/>
              </a:spcBef>
              <a:spcAft>
                <a:spcPts val="0"/>
              </a:spcAft>
              <a:buSzPts val="1600"/>
              <a:buChar char="+"/>
              <a:defRPr sz="1600"/>
            </a:lvl2pPr>
            <a:lvl3pPr marL="1371600" lvl="2" indent="-330200" rtl="0">
              <a:spcBef>
                <a:spcPts val="0"/>
              </a:spcBef>
              <a:spcAft>
                <a:spcPts val="0"/>
              </a:spcAft>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31" name="Google Shape;31;p7"/>
          <p:cNvSpPr txBox="1">
            <a:spLocks noGrp="1"/>
          </p:cNvSpPr>
          <p:nvPr>
            <p:ph type="body" idx="2"/>
          </p:nvPr>
        </p:nvSpPr>
        <p:spPr>
          <a:xfrm>
            <a:off x="3425300" y="1435525"/>
            <a:ext cx="2229300" cy="2847000"/>
          </a:xfrm>
          <a:prstGeom prst="rect">
            <a:avLst/>
          </a:prstGeom>
        </p:spPr>
        <p:txBody>
          <a:bodyPr spcFirstLastPara="1" wrap="square" lIns="91425" tIns="91425" rIns="91425" bIns="91425" anchor="t" anchorCtr="0">
            <a:noAutofit/>
          </a:bodyPr>
          <a:lstStyle>
            <a:lvl1pPr marL="457200" lvl="0" indent="-330200" rtl="0">
              <a:spcBef>
                <a:spcPts val="600"/>
              </a:spcBef>
              <a:spcAft>
                <a:spcPts val="0"/>
              </a:spcAft>
              <a:buSzPts val="1600"/>
              <a:buChar char="+"/>
              <a:defRPr sz="1600"/>
            </a:lvl1pPr>
            <a:lvl2pPr marL="914400" lvl="1" indent="-330200" rtl="0">
              <a:spcBef>
                <a:spcPts val="0"/>
              </a:spcBef>
              <a:spcAft>
                <a:spcPts val="0"/>
              </a:spcAft>
              <a:buSzPts val="1600"/>
              <a:buChar char="+"/>
              <a:defRPr sz="1600"/>
            </a:lvl2pPr>
            <a:lvl3pPr marL="1371600" lvl="2" indent="-330200" rtl="0">
              <a:spcBef>
                <a:spcPts val="0"/>
              </a:spcBef>
              <a:spcAft>
                <a:spcPts val="0"/>
              </a:spcAft>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32" name="Google Shape;32;p7"/>
          <p:cNvSpPr txBox="1">
            <a:spLocks noGrp="1"/>
          </p:cNvSpPr>
          <p:nvPr>
            <p:ph type="body" idx="3"/>
          </p:nvPr>
        </p:nvSpPr>
        <p:spPr>
          <a:xfrm>
            <a:off x="5768751" y="1435525"/>
            <a:ext cx="2229300" cy="2847000"/>
          </a:xfrm>
          <a:prstGeom prst="rect">
            <a:avLst/>
          </a:prstGeom>
        </p:spPr>
        <p:txBody>
          <a:bodyPr spcFirstLastPara="1" wrap="square" lIns="91425" tIns="91425" rIns="91425" bIns="91425" anchor="t" anchorCtr="0">
            <a:noAutofit/>
          </a:bodyPr>
          <a:lstStyle>
            <a:lvl1pPr marL="457200" lvl="0" indent="-330200" rtl="0">
              <a:spcBef>
                <a:spcPts val="600"/>
              </a:spcBef>
              <a:spcAft>
                <a:spcPts val="0"/>
              </a:spcAft>
              <a:buSzPts val="1600"/>
              <a:buChar char="+"/>
              <a:defRPr sz="1600"/>
            </a:lvl1pPr>
            <a:lvl2pPr marL="914400" lvl="1" indent="-330200" rtl="0">
              <a:spcBef>
                <a:spcPts val="0"/>
              </a:spcBef>
              <a:spcAft>
                <a:spcPts val="0"/>
              </a:spcAft>
              <a:buSzPts val="1600"/>
              <a:buChar char="+"/>
              <a:defRPr sz="1600"/>
            </a:lvl2pPr>
            <a:lvl3pPr marL="1371600" lvl="2" indent="-330200" rtl="0">
              <a:spcBef>
                <a:spcPts val="0"/>
              </a:spcBef>
              <a:spcAft>
                <a:spcPts val="0"/>
              </a:spcAft>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33" name="Google Shape;33;p7"/>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1049500" y="796175"/>
            <a:ext cx="7020900" cy="7503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8"/>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
        <p:nvSpPr>
          <p:cNvPr id="41" name="Google Shape;41;p10"/>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Image">
  <p:cSld name="BLANK_1">
    <p:bg>
      <p:bgPr>
        <a:solidFill>
          <a:srgbClr val="2A95B7"/>
        </a:solidFill>
        <a:effectLst/>
      </p:bgPr>
    </p:bg>
    <p:spTree>
      <p:nvGrpSpPr>
        <p:cNvPr id="1" name="Shape 42"/>
        <p:cNvGrpSpPr/>
        <p:nvPr/>
      </p:nvGrpSpPr>
      <p:grpSpPr>
        <a:xfrm>
          <a:off x="0" y="0"/>
          <a:ext cx="0" cy="0"/>
          <a:chOff x="0" y="0"/>
          <a:chExt cx="0" cy="0"/>
        </a:xfrm>
      </p:grpSpPr>
      <p:pic>
        <p:nvPicPr>
          <p:cNvPr id="43" name="Google Shape;43;p11" descr="scene_trans.png"/>
          <p:cNvPicPr preferRelativeResize="0"/>
          <p:nvPr/>
        </p:nvPicPr>
        <p:blipFill>
          <a:blip r:embed="rId2">
            <a:alphaModFix/>
          </a:blip>
          <a:stretch>
            <a:fillRect/>
          </a:stretch>
        </p:blipFill>
        <p:spPr>
          <a:xfrm>
            <a:off x="0" y="0"/>
            <a:ext cx="9144000" cy="5143500"/>
          </a:xfrm>
          <a:prstGeom prst="rect">
            <a:avLst/>
          </a:prstGeom>
          <a:noFill/>
          <a:ln>
            <a:noFill/>
          </a:ln>
        </p:spPr>
      </p:pic>
      <p:sp>
        <p:nvSpPr>
          <p:cNvPr id="44" name="Google Shape;44;p11"/>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blipFill>
          <a:blip r:embed="rId9">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49500" y="796175"/>
            <a:ext cx="7020900" cy="7503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1pPr>
            <a:lvl2pPr lvl="1">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2pPr>
            <a:lvl3pPr lvl="2">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3pPr>
            <a:lvl4pPr lvl="3">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4pPr>
            <a:lvl5pPr lvl="4">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5pPr>
            <a:lvl6pPr lvl="5">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6pPr>
            <a:lvl7pPr lvl="6">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7pPr>
            <a:lvl8pPr lvl="7">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8pPr>
            <a:lvl9pPr lvl="8">
              <a:spcBef>
                <a:spcPts val="0"/>
              </a:spcBef>
              <a:spcAft>
                <a:spcPts val="0"/>
              </a:spcAft>
              <a:buClr>
                <a:schemeClr val="accent1"/>
              </a:buClr>
              <a:buSzPts val="3000"/>
              <a:buFont typeface="Patrick Hand SC"/>
              <a:buNone/>
              <a:defRPr sz="3000" b="1">
                <a:solidFill>
                  <a:schemeClr val="accent1"/>
                </a:solidFill>
                <a:latin typeface="Patrick Hand SC"/>
                <a:ea typeface="Patrick Hand SC"/>
                <a:cs typeface="Patrick Hand SC"/>
                <a:sym typeface="Patrick Hand SC"/>
              </a:defRPr>
            </a:lvl9pPr>
          </a:lstStyle>
          <a:p>
            <a:endParaRPr/>
          </a:p>
        </p:txBody>
      </p:sp>
      <p:sp>
        <p:nvSpPr>
          <p:cNvPr id="7" name="Google Shape;7;p1"/>
          <p:cNvSpPr txBox="1">
            <a:spLocks noGrp="1"/>
          </p:cNvSpPr>
          <p:nvPr>
            <p:ph type="body" idx="1"/>
          </p:nvPr>
        </p:nvSpPr>
        <p:spPr>
          <a:xfrm>
            <a:off x="1049500" y="1437426"/>
            <a:ext cx="7020900" cy="27069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rgbClr val="2A95B7"/>
              </a:buClr>
              <a:buSzPts val="2400"/>
              <a:buFont typeface="Sniglet"/>
              <a:buChar char="+"/>
              <a:defRPr sz="2400">
                <a:solidFill>
                  <a:srgbClr val="434343"/>
                </a:solidFill>
                <a:latin typeface="Sniglet"/>
                <a:ea typeface="Sniglet"/>
                <a:cs typeface="Sniglet"/>
                <a:sym typeface="Sniglet"/>
              </a:defRPr>
            </a:lvl1pPr>
            <a:lvl2pPr marL="914400" lvl="1" indent="-3810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2pPr>
            <a:lvl3pPr marL="1371600" lvl="2" indent="-3810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3pPr>
            <a:lvl4pPr marL="1828800" lvl="3" indent="-3810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4pPr>
            <a:lvl5pPr marL="2286000" lvl="4" indent="-3810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5pPr>
            <a:lvl6pPr marL="2743200" lvl="5" indent="-3810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6pPr>
            <a:lvl7pPr marL="3200400" lvl="6" indent="-381000">
              <a:spcBef>
                <a:spcPts val="0"/>
              </a:spcBef>
              <a:spcAft>
                <a:spcPts val="0"/>
              </a:spcAft>
              <a:buClr>
                <a:srgbClr val="2A95B7"/>
              </a:buClr>
              <a:buSzPts val="2400"/>
              <a:buFont typeface="Sniglet"/>
              <a:buChar char="+"/>
              <a:defRPr sz="2400">
                <a:solidFill>
                  <a:srgbClr val="434343"/>
                </a:solidFill>
                <a:latin typeface="Sniglet"/>
                <a:ea typeface="Sniglet"/>
                <a:cs typeface="Sniglet"/>
                <a:sym typeface="Sniglet"/>
              </a:defRPr>
            </a:lvl7pPr>
            <a:lvl8pPr marL="3657600" lvl="7" indent="-381000">
              <a:spcBef>
                <a:spcPts val="0"/>
              </a:spcBef>
              <a:spcAft>
                <a:spcPts val="0"/>
              </a:spcAft>
              <a:buClr>
                <a:srgbClr val="434343"/>
              </a:buClr>
              <a:buSzPts val="2400"/>
              <a:buFont typeface="Sniglet"/>
              <a:buChar char="+"/>
              <a:defRPr sz="2400">
                <a:solidFill>
                  <a:srgbClr val="434343"/>
                </a:solidFill>
                <a:latin typeface="Sniglet"/>
                <a:ea typeface="Sniglet"/>
                <a:cs typeface="Sniglet"/>
                <a:sym typeface="Sniglet"/>
              </a:defRPr>
            </a:lvl8pPr>
            <a:lvl9pPr marL="4114800" lvl="8" indent="-381000">
              <a:spcBef>
                <a:spcPts val="0"/>
              </a:spcBef>
              <a:spcAft>
                <a:spcPts val="0"/>
              </a:spcAft>
              <a:buClr>
                <a:srgbClr val="434343"/>
              </a:buClr>
              <a:buSzPts val="2400"/>
              <a:buFont typeface="Sniglet"/>
              <a:buChar char="+"/>
              <a:defRPr sz="2400">
                <a:solidFill>
                  <a:srgbClr val="434343"/>
                </a:solidFill>
                <a:latin typeface="Sniglet"/>
                <a:ea typeface="Sniglet"/>
                <a:cs typeface="Sniglet"/>
                <a:sym typeface="Sniglet"/>
              </a:defRPr>
            </a:lvl9pPr>
          </a:lstStyle>
          <a:p>
            <a:endParaRPr/>
          </a:p>
        </p:txBody>
      </p:sp>
      <p:sp>
        <p:nvSpPr>
          <p:cNvPr id="8" name="Google Shape;8;p1"/>
          <p:cNvSpPr txBox="1">
            <a:spLocks noGrp="1"/>
          </p:cNvSpPr>
          <p:nvPr>
            <p:ph type="sldNum" idx="12"/>
          </p:nvPr>
        </p:nvSpPr>
        <p:spPr>
          <a:xfrm>
            <a:off x="8595300" y="4839750"/>
            <a:ext cx="548700" cy="303600"/>
          </a:xfrm>
          <a:prstGeom prst="rect">
            <a:avLst/>
          </a:prstGeom>
          <a:noFill/>
          <a:ln>
            <a:noFill/>
          </a:ln>
          <a:effectLst>
            <a:outerShdw blurRad="28575" dist="19050" dir="5400000" algn="bl" rotWithShape="0">
              <a:srgbClr val="000000">
                <a:alpha val="25000"/>
              </a:srgbClr>
            </a:outerShdw>
          </a:effectLst>
        </p:spPr>
        <p:txBody>
          <a:bodyPr spcFirstLastPara="1" wrap="square" lIns="91425" tIns="91425" rIns="91425" bIns="91425" anchor="t" anchorCtr="0">
            <a:noAutofit/>
          </a:bodyPr>
          <a:lstStyle>
            <a:lvl1pPr lvl="0" algn="r">
              <a:buNone/>
              <a:defRPr sz="1100">
                <a:solidFill>
                  <a:srgbClr val="FFFFFF"/>
                </a:solidFill>
                <a:latin typeface="Sniglet"/>
                <a:ea typeface="Sniglet"/>
                <a:cs typeface="Sniglet"/>
                <a:sym typeface="Sniglet"/>
              </a:defRPr>
            </a:lvl1pPr>
            <a:lvl2pPr lvl="1" algn="r">
              <a:buNone/>
              <a:defRPr sz="1100">
                <a:solidFill>
                  <a:srgbClr val="FFFFFF"/>
                </a:solidFill>
                <a:latin typeface="Sniglet"/>
                <a:ea typeface="Sniglet"/>
                <a:cs typeface="Sniglet"/>
                <a:sym typeface="Sniglet"/>
              </a:defRPr>
            </a:lvl2pPr>
            <a:lvl3pPr lvl="2" algn="r">
              <a:buNone/>
              <a:defRPr sz="1100">
                <a:solidFill>
                  <a:srgbClr val="FFFFFF"/>
                </a:solidFill>
                <a:latin typeface="Sniglet"/>
                <a:ea typeface="Sniglet"/>
                <a:cs typeface="Sniglet"/>
                <a:sym typeface="Sniglet"/>
              </a:defRPr>
            </a:lvl3pPr>
            <a:lvl4pPr lvl="3" algn="r">
              <a:buNone/>
              <a:defRPr sz="1100">
                <a:solidFill>
                  <a:srgbClr val="FFFFFF"/>
                </a:solidFill>
                <a:latin typeface="Sniglet"/>
                <a:ea typeface="Sniglet"/>
                <a:cs typeface="Sniglet"/>
                <a:sym typeface="Sniglet"/>
              </a:defRPr>
            </a:lvl4pPr>
            <a:lvl5pPr lvl="4" algn="r">
              <a:buNone/>
              <a:defRPr sz="1100">
                <a:solidFill>
                  <a:srgbClr val="FFFFFF"/>
                </a:solidFill>
                <a:latin typeface="Sniglet"/>
                <a:ea typeface="Sniglet"/>
                <a:cs typeface="Sniglet"/>
                <a:sym typeface="Sniglet"/>
              </a:defRPr>
            </a:lvl5pPr>
            <a:lvl6pPr lvl="5" algn="r">
              <a:buNone/>
              <a:defRPr sz="1100">
                <a:solidFill>
                  <a:srgbClr val="FFFFFF"/>
                </a:solidFill>
                <a:latin typeface="Sniglet"/>
                <a:ea typeface="Sniglet"/>
                <a:cs typeface="Sniglet"/>
                <a:sym typeface="Sniglet"/>
              </a:defRPr>
            </a:lvl6pPr>
            <a:lvl7pPr lvl="6" algn="r">
              <a:buNone/>
              <a:defRPr sz="1100">
                <a:solidFill>
                  <a:srgbClr val="FFFFFF"/>
                </a:solidFill>
                <a:latin typeface="Sniglet"/>
                <a:ea typeface="Sniglet"/>
                <a:cs typeface="Sniglet"/>
                <a:sym typeface="Sniglet"/>
              </a:defRPr>
            </a:lvl7pPr>
            <a:lvl8pPr lvl="7" algn="r">
              <a:buNone/>
              <a:defRPr sz="1100">
                <a:solidFill>
                  <a:srgbClr val="FFFFFF"/>
                </a:solidFill>
                <a:latin typeface="Sniglet"/>
                <a:ea typeface="Sniglet"/>
                <a:cs typeface="Sniglet"/>
                <a:sym typeface="Sniglet"/>
              </a:defRPr>
            </a:lvl8pPr>
            <a:lvl9pPr lvl="8" algn="r">
              <a:buNone/>
              <a:defRPr sz="1100">
                <a:solidFill>
                  <a:srgbClr val="FFFFFF"/>
                </a:solidFill>
                <a:latin typeface="Sniglet"/>
                <a:ea typeface="Sniglet"/>
                <a:cs typeface="Sniglet"/>
                <a:sym typeface="Sniglet"/>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6" r:id="rId6"/>
    <p:sldLayoutId id="2147483657" r:id="rId7"/>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12"/>
          <p:cNvSpPr txBox="1">
            <a:spLocks noGrp="1"/>
          </p:cNvSpPr>
          <p:nvPr>
            <p:ph type="ctrTitle"/>
          </p:nvPr>
        </p:nvSpPr>
        <p:spPr>
          <a:xfrm>
            <a:off x="1835403" y="1203320"/>
            <a:ext cx="5585400" cy="1159800"/>
          </a:xfrm>
          <a:prstGeom prst="rect">
            <a:avLst/>
          </a:prstGeom>
        </p:spPr>
        <p:txBody>
          <a:bodyPr spcFirstLastPara="1" wrap="square" lIns="91425" tIns="91425" rIns="91425" bIns="91425" anchor="ctr" anchorCtr="0">
            <a:noAutofit/>
          </a:bodyPr>
          <a:lstStyle/>
          <a:p>
            <a:pPr lvl="0"/>
            <a:r>
              <a:rPr lang="en-US" altLang="en-US" sz="1600" b="1" dirty="0">
                <a:solidFill>
                  <a:srgbClr val="0070C0"/>
                </a:solidFill>
                <a:latin typeface="News Gothic MT" panose="020B0604020202020204" pitchFamily="34" charset="0"/>
              </a:rPr>
              <a:t>SC Performance Tasks Assessment</a:t>
            </a:r>
            <a:br>
              <a:rPr lang="en-US" altLang="en-US" sz="1600" b="1" dirty="0">
                <a:solidFill>
                  <a:srgbClr val="0070C0"/>
                </a:solidFill>
                <a:latin typeface="News Gothic MT" panose="020B0604020202020204" pitchFamily="34" charset="0"/>
              </a:rPr>
            </a:br>
            <a:r>
              <a:rPr lang="en-US" altLang="en-US" sz="1600" b="1" dirty="0">
                <a:solidFill>
                  <a:srgbClr val="0070C0"/>
                </a:solidFill>
                <a:latin typeface="News Gothic MT" panose="020B0604020202020204" pitchFamily="34" charset="0"/>
              </a:rPr>
              <a:t>Carolinian Consultancy</a:t>
            </a:r>
            <a:br>
              <a:rPr lang="en-US" altLang="en-US" sz="1600" b="1" dirty="0">
                <a:solidFill>
                  <a:srgbClr val="0070C0"/>
                </a:solidFill>
                <a:latin typeface="News Gothic MT" panose="020B0604020202020204" pitchFamily="34" charset="0"/>
              </a:rPr>
            </a:br>
            <a:r>
              <a:rPr lang="en-US" altLang="en-US" sz="1600" b="1" dirty="0" smtClean="0">
                <a:solidFill>
                  <a:srgbClr val="0070C0"/>
                </a:solidFill>
                <a:latin typeface="News Gothic MT" panose="020B0604020202020204" pitchFamily="34" charset="0"/>
              </a:rPr>
              <a:t>2025 </a:t>
            </a:r>
            <a:r>
              <a:rPr lang="en-US" altLang="en-US" sz="1600" b="1" dirty="0">
                <a:solidFill>
                  <a:srgbClr val="0070C0"/>
                </a:solidFill>
                <a:latin typeface="News Gothic MT" panose="020B0604020202020204" pitchFamily="34" charset="0"/>
              </a:rPr>
              <a:t>Administration</a:t>
            </a:r>
            <a:br>
              <a:rPr lang="en-US" altLang="en-US" sz="1600" b="1" dirty="0">
                <a:solidFill>
                  <a:srgbClr val="0070C0"/>
                </a:solidFill>
                <a:latin typeface="News Gothic MT" panose="020B0604020202020204" pitchFamily="34" charset="0"/>
              </a:rPr>
            </a:br>
            <a:r>
              <a:rPr lang="en-US" altLang="en-US" sz="1600" b="1" dirty="0">
                <a:solidFill>
                  <a:srgbClr val="0070C0"/>
                </a:solidFill>
                <a:latin typeface="News Gothic MT" panose="020B0604020202020204" pitchFamily="34" charset="0"/>
              </a:rPr>
              <a:t>Form </a:t>
            </a:r>
            <a:r>
              <a:rPr lang="en-US" altLang="en-US" sz="1600" b="1" dirty="0" smtClean="0">
                <a:solidFill>
                  <a:srgbClr val="0070C0"/>
                </a:solidFill>
                <a:latin typeface="News Gothic MT" panose="020B0604020202020204" pitchFamily="34" charset="0"/>
              </a:rPr>
              <a:t>B</a:t>
            </a:r>
            <a:endParaRPr sz="1600" b="1" dirty="0">
              <a:solidFill>
                <a:srgbClr val="0070C0"/>
              </a:solidFill>
              <a:latin typeface="News Gothic MT" panose="020B0604020202020204" pitchFamily="34" charset="0"/>
            </a:endParaRPr>
          </a:p>
        </p:txBody>
      </p:sp>
      <p:sp>
        <p:nvSpPr>
          <p:cNvPr id="2" name="Rectangle 1"/>
          <p:cNvSpPr/>
          <p:nvPr/>
        </p:nvSpPr>
        <p:spPr>
          <a:xfrm>
            <a:off x="1664794" y="2979072"/>
            <a:ext cx="5814412" cy="369332"/>
          </a:xfrm>
          <a:prstGeom prst="rect">
            <a:avLst/>
          </a:prstGeom>
        </p:spPr>
        <p:txBody>
          <a:bodyPr wrap="none">
            <a:spAutoFit/>
          </a:bodyPr>
          <a:lstStyle/>
          <a:p>
            <a:r>
              <a:rPr lang="en-US" sz="1800" b="1" dirty="0">
                <a:solidFill>
                  <a:srgbClr val="BB3115"/>
                </a:solidFill>
              </a:rPr>
              <a:t>TRAINING FOR PTCS and TEST ADMINISTRATORS</a:t>
            </a:r>
          </a:p>
        </p:txBody>
      </p:sp>
      <p:sp>
        <p:nvSpPr>
          <p:cNvPr id="3" name="Google Shape;812;p40">
            <a:extLst>
              <a:ext uri="{FF2B5EF4-FFF2-40B4-BE49-F238E27FC236}">
                <a16:creationId xmlns:a16="http://schemas.microsoft.com/office/drawing/2014/main" xmlns="" id="{3139CAF1-9DDE-4190-B717-C331BF4980E3}"/>
              </a:ext>
            </a:extLst>
          </p:cNvPr>
          <p:cNvSpPr txBox="1"/>
          <p:nvPr/>
        </p:nvSpPr>
        <p:spPr>
          <a:xfrm>
            <a:off x="5563197" y="1296815"/>
            <a:ext cx="1440600" cy="1296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sz="9600" dirty="0">
                <a:solidFill>
                  <a:srgbClr val="F1C232"/>
                </a:solidFill>
              </a:rPr>
              <a:t>😉</a:t>
            </a:r>
            <a:endParaRPr sz="9600" dirty="0">
              <a:solidFill>
                <a:srgbClr val="F1C23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7" name="Google Shape;87;p17"/>
          <p:cNvSpPr txBox="1">
            <a:spLocks noGrp="1"/>
          </p:cNvSpPr>
          <p:nvPr>
            <p:ph type="body" idx="1"/>
          </p:nvPr>
        </p:nvSpPr>
        <p:spPr>
          <a:xfrm>
            <a:off x="1049500" y="1094283"/>
            <a:ext cx="7020900" cy="3050044"/>
          </a:xfrm>
          <a:prstGeom prst="rect">
            <a:avLst/>
          </a:prstGeom>
        </p:spPr>
        <p:txBody>
          <a:bodyPr spcFirstLastPara="1" wrap="square" lIns="91425" tIns="91425" rIns="91425" bIns="91425" anchor="t" anchorCtr="0">
            <a:noAutofit/>
          </a:bodyPr>
          <a:lstStyle/>
          <a:p>
            <a:pPr marL="0" indent="0">
              <a:buNone/>
            </a:pPr>
            <a:r>
              <a:rPr lang="en-US" altLang="en-US" sz="1400" b="1" dirty="0">
                <a:solidFill>
                  <a:srgbClr val="FF0000"/>
                </a:solidFill>
                <a:latin typeface="News Gothic MT" panose="020B0504020203020204" pitchFamily="34" charset="0"/>
              </a:rPr>
              <a:t>If you need Large Print materials….</a:t>
            </a:r>
          </a:p>
          <a:p>
            <a:pPr>
              <a:defRPr/>
            </a:pPr>
            <a:r>
              <a:rPr lang="en-US" altLang="en-US" sz="1400" b="1" dirty="0">
                <a:latin typeface="News Gothic MT" panose="020B0504020203020204" pitchFamily="34" charset="0"/>
              </a:rPr>
              <a:t>Alert the PTC for your district if you need large print materials for one of your students.</a:t>
            </a:r>
          </a:p>
          <a:p>
            <a:pPr>
              <a:defRPr/>
            </a:pPr>
            <a:r>
              <a:rPr lang="en-US" altLang="en-US" sz="1400" b="1" dirty="0">
                <a:latin typeface="News Gothic MT" panose="020B0504020203020204" pitchFamily="34" charset="0"/>
              </a:rPr>
              <a:t>This should be done as soon as possible.</a:t>
            </a:r>
          </a:p>
          <a:p>
            <a:pPr>
              <a:defRPr/>
            </a:pPr>
            <a:r>
              <a:rPr lang="en-US" altLang="en-US" sz="1400" b="1" dirty="0">
                <a:latin typeface="News Gothic MT" panose="020B0504020203020204" pitchFamily="34" charset="0"/>
              </a:rPr>
              <a:t>These must be specially created and packaged each year.</a:t>
            </a:r>
          </a:p>
          <a:p>
            <a:pPr>
              <a:defRPr/>
            </a:pPr>
            <a:r>
              <a:rPr lang="en-US" altLang="en-US" sz="1400" b="1" dirty="0">
                <a:latin typeface="News Gothic MT" panose="020B0504020203020204" pitchFamily="34" charset="0"/>
              </a:rPr>
              <a:t>Refer to Appendix B for directions in using these materials.</a:t>
            </a:r>
          </a:p>
          <a:p>
            <a:pPr marL="0" marR="0" indent="0">
              <a:lnSpc>
                <a:spcPct val="107000"/>
              </a:lnSpc>
              <a:spcBef>
                <a:spcPts val="0"/>
              </a:spcBef>
              <a:spcAft>
                <a:spcPts val="0"/>
              </a:spcAft>
              <a:buNone/>
            </a:pPr>
            <a:endParaRPr lang="en-US" sz="1400" b="1" dirty="0">
              <a:solidFill>
                <a:srgbClr val="FF0000"/>
              </a:solidFill>
              <a:effectLst/>
              <a:latin typeface="News Gothic MT" panose="020B0504020203020204" pitchFamily="34" charset="0"/>
              <a:cs typeface="Times New Roman" panose="02020603050405020304" pitchFamily="18" charset="0"/>
            </a:endParaRPr>
          </a:p>
          <a:p>
            <a:pPr marL="0" marR="0" indent="0">
              <a:lnSpc>
                <a:spcPct val="107000"/>
              </a:lnSpc>
              <a:spcBef>
                <a:spcPts val="0"/>
              </a:spcBef>
              <a:spcAft>
                <a:spcPts val="0"/>
              </a:spcAft>
              <a:buNone/>
            </a:pPr>
            <a:r>
              <a:rPr lang="en-US" sz="1400" b="1" dirty="0">
                <a:solidFill>
                  <a:srgbClr val="FF0000"/>
                </a:solidFill>
                <a:effectLst/>
                <a:latin typeface="News Gothic MT" panose="020B0504020203020204" pitchFamily="34" charset="0"/>
                <a:cs typeface="Times New Roman" panose="02020603050405020304" pitchFamily="18" charset="0"/>
              </a:rPr>
              <a:t>Please Note:                                                                                                                                                                                                             </a:t>
            </a:r>
          </a:p>
          <a:p>
            <a:pPr marL="0" marR="0" indent="0">
              <a:lnSpc>
                <a:spcPct val="107000"/>
              </a:lnSpc>
              <a:spcBef>
                <a:spcPts val="0"/>
              </a:spcBef>
              <a:spcAft>
                <a:spcPts val="0"/>
              </a:spcAft>
              <a:buNone/>
            </a:pPr>
            <a:r>
              <a:rPr lang="en-US" sz="1400" b="1" dirty="0">
                <a:solidFill>
                  <a:srgbClr val="FF0000"/>
                </a:solidFill>
                <a:effectLst/>
                <a:latin typeface="News Gothic MT" panose="020B0504020203020204" pitchFamily="34" charset="0"/>
              </a:rPr>
              <a:t>All Test Administrators must be trained each year.</a:t>
            </a:r>
          </a:p>
          <a:p>
            <a:pPr marL="0" marR="0" lvl="0" indent="0">
              <a:spcBef>
                <a:spcPts val="0"/>
              </a:spcBef>
              <a:spcAft>
                <a:spcPts val="0"/>
              </a:spcAft>
              <a:buClr>
                <a:srgbClr val="434343"/>
              </a:buClr>
              <a:buNone/>
            </a:pPr>
            <a:r>
              <a:rPr lang="en-US" sz="1400" b="1" dirty="0">
                <a:solidFill>
                  <a:srgbClr val="FF0000"/>
                </a:solidFill>
                <a:effectLst/>
                <a:latin typeface="News Gothic MT" panose="020B0504020203020204" pitchFamily="34" charset="0"/>
              </a:rPr>
              <a:t>In addition to the information contained in this presentation, the PTC for the district must go over each item in the Performance Tasks Assessment and demonstrate the use of the PowerPoint Presentations for administration.</a:t>
            </a:r>
            <a:endParaRPr lang="en-US" sz="1400" dirty="0">
              <a:solidFill>
                <a:srgbClr val="FF0000"/>
              </a:solidFill>
              <a:latin typeface="News Gothic MT" panose="020B0504020203020204" pitchFamily="34" charset="0"/>
            </a:endParaRPr>
          </a:p>
          <a:p>
            <a:pPr marL="0" marR="0" lvl="0" indent="0">
              <a:spcBef>
                <a:spcPts val="0"/>
              </a:spcBef>
              <a:spcAft>
                <a:spcPts val="0"/>
              </a:spcAft>
              <a:buClr>
                <a:srgbClr val="434343"/>
              </a:buClr>
              <a:buNone/>
            </a:pPr>
            <a:endParaRPr lang="en-US" altLang="en-US" sz="1400" b="1" dirty="0">
              <a:latin typeface="News Gothic MT" panose="020B0504020203020204" pitchFamily="34" charset="0"/>
            </a:endParaRPr>
          </a:p>
          <a:p>
            <a:pPr marL="0" marR="0" lvl="0" indent="0">
              <a:spcBef>
                <a:spcPts val="0"/>
              </a:spcBef>
              <a:spcAft>
                <a:spcPts val="0"/>
              </a:spcAft>
              <a:buClr>
                <a:srgbClr val="434343"/>
              </a:buClr>
              <a:buNone/>
            </a:pPr>
            <a:endParaRPr lang="en-US" sz="1400" b="1" dirty="0"/>
          </a:p>
        </p:txBody>
      </p:sp>
      <p:sp>
        <p:nvSpPr>
          <p:cNvPr id="88" name="Google Shape;88;p17"/>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10</a:t>
            </a:fld>
            <a:endParaRPr/>
          </a:p>
        </p:txBody>
      </p:sp>
      <p:sp>
        <p:nvSpPr>
          <p:cNvPr id="2" name="Title 1"/>
          <p:cNvSpPr>
            <a:spLocks noGrp="1"/>
          </p:cNvSpPr>
          <p:nvPr>
            <p:ph type="title"/>
          </p:nvPr>
        </p:nvSpPr>
        <p:spPr>
          <a:xfrm>
            <a:off x="1049500" y="796175"/>
            <a:ext cx="7020900" cy="458622"/>
          </a:xfrm>
        </p:spPr>
        <p:txBody>
          <a:bodyPr/>
          <a:lstStyle/>
          <a:p>
            <a:r>
              <a:rPr lang="en-US" altLang="en-US" sz="1800" dirty="0">
                <a:solidFill>
                  <a:srgbClr val="0070C0"/>
                </a:solidFill>
                <a:latin typeface="News Gothic MT" panose="020B0504020203020204" pitchFamily="34" charset="0"/>
              </a:rPr>
              <a:t>Procedures Prior to Test Administration: PTC/TAs</a:t>
            </a:r>
            <a:br>
              <a:rPr lang="en-US" altLang="en-US" sz="1800" dirty="0">
                <a:solidFill>
                  <a:srgbClr val="0070C0"/>
                </a:solidFill>
                <a:latin typeface="News Gothic MT" panose="020B0504020203020204" pitchFamily="34" charset="0"/>
              </a:rPr>
            </a:br>
            <a:endParaRPr lang="en-US" sz="1800" dirty="0">
              <a:solidFill>
                <a:srgbClr val="0070C0"/>
              </a:solidFill>
              <a:latin typeface="News Gothic MT" panose="020B0504020203020204" pitchFamily="34" charset="0"/>
            </a:endParaRPr>
          </a:p>
        </p:txBody>
      </p:sp>
    </p:spTree>
    <p:extLst>
      <p:ext uri="{BB962C8B-B14F-4D97-AF65-F5344CB8AC3E}">
        <p14:creationId xmlns:p14="http://schemas.microsoft.com/office/powerpoint/2010/main" val="3590801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7" name="Google Shape;87;p17"/>
          <p:cNvSpPr txBox="1">
            <a:spLocks noGrp="1"/>
          </p:cNvSpPr>
          <p:nvPr>
            <p:ph type="body" idx="1"/>
          </p:nvPr>
        </p:nvSpPr>
        <p:spPr>
          <a:xfrm>
            <a:off x="1049500" y="1154681"/>
            <a:ext cx="7020900" cy="2889529"/>
          </a:xfrm>
          <a:prstGeom prst="rect">
            <a:avLst/>
          </a:prstGeom>
        </p:spPr>
        <p:txBody>
          <a:bodyPr spcFirstLastPara="1" wrap="square" lIns="91425" tIns="91425" rIns="91425" bIns="91425" anchor="t" anchorCtr="0">
            <a:noAutofit/>
          </a:bodyPr>
          <a:lstStyle/>
          <a:p>
            <a:pPr marL="285750" indent="-285750">
              <a:spcBef>
                <a:spcPts val="0"/>
              </a:spcBef>
              <a:buClr>
                <a:srgbClr val="434343"/>
              </a:buClr>
            </a:pPr>
            <a:r>
              <a:rPr lang="en-US" altLang="en-US" sz="1400" b="1" dirty="0">
                <a:latin typeface="News Gothic MT" panose="020B0504020203020204" pitchFamily="34" charset="0"/>
              </a:rPr>
              <a:t>After Test Administrators attend training, they must sign the Agreement to Maintain Test Security Form.</a:t>
            </a:r>
          </a:p>
          <a:p>
            <a:pPr marL="0" indent="0">
              <a:spcBef>
                <a:spcPts val="0"/>
              </a:spcBef>
              <a:buClr>
                <a:srgbClr val="434343"/>
              </a:buClr>
              <a:buNone/>
            </a:pPr>
            <a:r>
              <a:rPr lang="en-US" altLang="en-US" sz="1400" b="1" dirty="0">
                <a:latin typeface="News Gothic MT" panose="020B0504020203020204" pitchFamily="34" charset="0"/>
              </a:rPr>
              <a:t> </a:t>
            </a:r>
          </a:p>
          <a:p>
            <a:pPr marL="285750" indent="-285750">
              <a:spcBef>
                <a:spcPts val="0"/>
              </a:spcBef>
              <a:buClr>
                <a:srgbClr val="434343"/>
              </a:buClr>
            </a:pPr>
            <a:r>
              <a:rPr lang="en-US" altLang="en-US" sz="1400" b="1" dirty="0">
                <a:latin typeface="News Gothic MT" panose="020B0504020203020204" pitchFamily="34" charset="0"/>
              </a:rPr>
              <a:t>The PTC for your district will provide this for you.</a:t>
            </a:r>
          </a:p>
          <a:p>
            <a:pPr marL="0" indent="0">
              <a:spcBef>
                <a:spcPts val="0"/>
              </a:spcBef>
              <a:buClr>
                <a:srgbClr val="434343"/>
              </a:buClr>
              <a:buNone/>
            </a:pPr>
            <a:endParaRPr lang="en-US" altLang="en-US" sz="1400" b="1" dirty="0">
              <a:latin typeface="News Gothic MT" panose="020B0504020203020204" pitchFamily="34" charset="0"/>
            </a:endParaRPr>
          </a:p>
          <a:p>
            <a:pPr marL="285750" indent="-285750">
              <a:spcBef>
                <a:spcPts val="0"/>
              </a:spcBef>
              <a:buClr>
                <a:srgbClr val="434343"/>
              </a:buClr>
            </a:pPr>
            <a:r>
              <a:rPr lang="en-US" altLang="en-US" sz="1400" b="1" dirty="0">
                <a:latin typeface="News Gothic MT" panose="020B0504020203020204" pitchFamily="34" charset="0"/>
              </a:rPr>
              <a:t>Test administrators must be educationally certified employees or retirees of the district.</a:t>
            </a:r>
          </a:p>
          <a:p>
            <a:pPr marL="0" indent="0">
              <a:spcBef>
                <a:spcPts val="0"/>
              </a:spcBef>
              <a:buClr>
                <a:srgbClr val="434343"/>
              </a:buClr>
              <a:buNone/>
            </a:pPr>
            <a:endParaRPr lang="en-US" altLang="en-US" sz="1400" b="1" dirty="0">
              <a:latin typeface="News Gothic MT" panose="020B0504020203020204" pitchFamily="34" charset="0"/>
            </a:endParaRPr>
          </a:p>
          <a:p>
            <a:pPr marL="285750" indent="-285750">
              <a:spcBef>
                <a:spcPts val="0"/>
              </a:spcBef>
              <a:buClr>
                <a:srgbClr val="434343"/>
              </a:buClr>
            </a:pPr>
            <a:r>
              <a:rPr lang="en-US" altLang="en-US" sz="1400" b="1" dirty="0">
                <a:latin typeface="News Gothic MT" panose="020B0504020203020204" pitchFamily="34" charset="0"/>
              </a:rPr>
              <a:t>Test administrators cannot administer the PTA to close relatives. </a:t>
            </a:r>
          </a:p>
          <a:p>
            <a:pPr marL="0" marR="0" lvl="0" indent="0">
              <a:spcBef>
                <a:spcPts val="0"/>
              </a:spcBef>
              <a:spcAft>
                <a:spcPts val="0"/>
              </a:spcAft>
              <a:buClr>
                <a:srgbClr val="434343"/>
              </a:buClr>
              <a:buNone/>
            </a:pPr>
            <a:endParaRPr lang="en-US" altLang="en-US" sz="1400" b="1" dirty="0">
              <a:solidFill>
                <a:srgbClr val="FF0000"/>
              </a:solidFill>
              <a:latin typeface="News Gothic MT" panose="020B0504020203020204" pitchFamily="34" charset="0"/>
            </a:endParaRPr>
          </a:p>
          <a:p>
            <a:pPr marL="0" marR="0" lvl="0" indent="0">
              <a:spcBef>
                <a:spcPts val="0"/>
              </a:spcBef>
              <a:spcAft>
                <a:spcPts val="0"/>
              </a:spcAft>
              <a:buClr>
                <a:srgbClr val="434343"/>
              </a:buClr>
              <a:buNone/>
            </a:pPr>
            <a:r>
              <a:rPr lang="en-US" altLang="en-US" sz="1400" b="1" dirty="0">
                <a:solidFill>
                  <a:srgbClr val="FF0000"/>
                </a:solidFill>
                <a:latin typeface="News Gothic MT" panose="020B0504020203020204" pitchFamily="34" charset="0"/>
              </a:rPr>
              <a:t>All materials are secure and should be in locked storage when not in use.</a:t>
            </a:r>
          </a:p>
          <a:p>
            <a:pPr marL="76200" indent="0">
              <a:buNone/>
            </a:pPr>
            <a:endParaRPr lang="en-US" sz="1400" dirty="0"/>
          </a:p>
        </p:txBody>
      </p:sp>
      <p:sp>
        <p:nvSpPr>
          <p:cNvPr id="88" name="Google Shape;88;p17"/>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11</a:t>
            </a:fld>
            <a:endParaRPr/>
          </a:p>
        </p:txBody>
      </p:sp>
      <p:sp>
        <p:nvSpPr>
          <p:cNvPr id="2" name="Title 1"/>
          <p:cNvSpPr>
            <a:spLocks noGrp="1"/>
          </p:cNvSpPr>
          <p:nvPr>
            <p:ph type="title"/>
          </p:nvPr>
        </p:nvSpPr>
        <p:spPr>
          <a:xfrm>
            <a:off x="1049500" y="440515"/>
            <a:ext cx="7020900" cy="714166"/>
          </a:xfrm>
        </p:spPr>
        <p:txBody>
          <a:bodyPr/>
          <a:lstStyle/>
          <a:p>
            <a:r>
              <a:rPr lang="en-US" altLang="en-US" sz="2000" dirty="0"/>
              <a:t/>
            </a:r>
            <a:br>
              <a:rPr lang="en-US" altLang="en-US" sz="2000" dirty="0"/>
            </a:br>
            <a:r>
              <a:rPr lang="en-US" altLang="en-US" sz="1600" dirty="0">
                <a:latin typeface="News Gothic MT" panose="020B0504020203020204" pitchFamily="34" charset="0"/>
              </a:rPr>
              <a:t>Procedures Prior to Test Administration:  Preparing Test Materials</a:t>
            </a:r>
            <a:r>
              <a:rPr lang="en-US" altLang="en-US" sz="1600" dirty="0"/>
              <a:t/>
            </a:r>
            <a:br>
              <a:rPr lang="en-US" altLang="en-US" sz="1600" dirty="0"/>
            </a:br>
            <a:endParaRPr lang="en-US" sz="1600" dirty="0"/>
          </a:p>
        </p:txBody>
      </p:sp>
    </p:spTree>
    <p:extLst>
      <p:ext uri="{BB962C8B-B14F-4D97-AF65-F5344CB8AC3E}">
        <p14:creationId xmlns:p14="http://schemas.microsoft.com/office/powerpoint/2010/main" val="14093882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71D71A-9D3E-1942-EEDE-D52AD7397EA3}"/>
              </a:ext>
            </a:extLst>
          </p:cNvPr>
          <p:cNvSpPr>
            <a:spLocks noGrp="1"/>
          </p:cNvSpPr>
          <p:nvPr>
            <p:ph type="title"/>
          </p:nvPr>
        </p:nvSpPr>
        <p:spPr/>
        <p:txBody>
          <a:bodyPr/>
          <a:lstStyle/>
          <a:p>
            <a:r>
              <a:rPr lang="en-US" altLang="en-US" sz="1600" dirty="0">
                <a:latin typeface="News Gothic MT" panose="020B0504020203020204" pitchFamily="34" charset="0"/>
              </a:rPr>
              <a:t>Procedures Prior to Test Administration:  Preparing Test Materials</a:t>
            </a:r>
            <a:endParaRPr lang="en-US" sz="1600" dirty="0"/>
          </a:p>
        </p:txBody>
      </p:sp>
      <p:sp>
        <p:nvSpPr>
          <p:cNvPr id="3" name="Text Placeholder 2">
            <a:extLst>
              <a:ext uri="{FF2B5EF4-FFF2-40B4-BE49-F238E27FC236}">
                <a16:creationId xmlns:a16="http://schemas.microsoft.com/office/drawing/2014/main" xmlns="" id="{F7A36E37-3311-DDBE-8557-A1C7AE59A6D4}"/>
              </a:ext>
            </a:extLst>
          </p:cNvPr>
          <p:cNvSpPr>
            <a:spLocks noGrp="1"/>
          </p:cNvSpPr>
          <p:nvPr>
            <p:ph type="body" idx="1"/>
          </p:nvPr>
        </p:nvSpPr>
        <p:spPr>
          <a:xfrm>
            <a:off x="1061550" y="1171325"/>
            <a:ext cx="7020900" cy="2706900"/>
          </a:xfrm>
        </p:spPr>
        <p:txBody>
          <a:bodyPr/>
          <a:lstStyle/>
          <a:p>
            <a:pPr>
              <a:buFont typeface="Wingdings" panose="05000000000000000000" pitchFamily="2" charset="2"/>
              <a:buChar char="v"/>
            </a:pPr>
            <a:r>
              <a:rPr lang="en-US" altLang="en-US" sz="1400" b="1" dirty="0">
                <a:solidFill>
                  <a:srgbClr val="FF0000"/>
                </a:solidFill>
                <a:latin typeface="News Gothic MT" panose="020B0504020203020204" pitchFamily="34" charset="0"/>
              </a:rPr>
              <a:t>Use the checklist provided in back of the TAM (test administrators) or the PTC Checklist to ensure that all tasks are completed. </a:t>
            </a:r>
          </a:p>
          <a:p>
            <a:pPr>
              <a:buFont typeface="Wingdings" panose="05000000000000000000" pitchFamily="2" charset="2"/>
              <a:buChar char="v"/>
            </a:pPr>
            <a:r>
              <a:rPr lang="en-US" altLang="en-US" sz="1400" b="1" dirty="0">
                <a:latin typeface="News Gothic MT" panose="020B0504020203020204" pitchFamily="34" charset="0"/>
              </a:rPr>
              <a:t>Materials should be signed in and out from the Performance Tasks Contact (PTC).  This includes manipulatives for student use. </a:t>
            </a:r>
            <a:endParaRPr lang="en-US" altLang="en-US" sz="1400" b="1" dirty="0" smtClean="0">
              <a:latin typeface="News Gothic MT" panose="020B0504020203020204" pitchFamily="34" charset="0"/>
            </a:endParaRPr>
          </a:p>
          <a:p>
            <a:pPr>
              <a:buFont typeface="Wingdings" panose="05000000000000000000" pitchFamily="2" charset="2"/>
              <a:buChar char="v"/>
            </a:pPr>
            <a:r>
              <a:rPr lang="en-US" altLang="en-US" sz="1400" b="1" dirty="0" smtClean="0">
                <a:latin typeface="News Gothic MT" panose="020B0504020203020204" pitchFamily="34" charset="0"/>
              </a:rPr>
              <a:t>These </a:t>
            </a:r>
            <a:r>
              <a:rPr lang="en-US" altLang="en-US" sz="1400" b="1" dirty="0">
                <a:latin typeface="News Gothic MT" panose="020B0504020203020204" pitchFamily="34" charset="0"/>
              </a:rPr>
              <a:t>are some choices for ensuring that manipulative baggies are complete</a:t>
            </a:r>
            <a:r>
              <a:rPr lang="en-US" altLang="en-US" sz="1400" b="1" dirty="0" smtClean="0">
                <a:latin typeface="News Gothic MT" panose="020B0504020203020204" pitchFamily="34" charset="0"/>
              </a:rPr>
              <a:t>:</a:t>
            </a:r>
            <a:endParaRPr lang="en-US" altLang="en-US" sz="1400" b="1" dirty="0">
              <a:latin typeface="News Gothic MT" panose="020B0504020203020204" pitchFamily="34" charset="0"/>
            </a:endParaRPr>
          </a:p>
          <a:p>
            <a:pPr marL="76200" indent="0">
              <a:buNone/>
            </a:pPr>
            <a:r>
              <a:rPr lang="en-US" altLang="en-US" sz="1400" b="1" dirty="0">
                <a:latin typeface="News Gothic MT" panose="020B0504020203020204" pitchFamily="34" charset="0"/>
              </a:rPr>
              <a:t>1.  The PTC can inventory the baggies and correct shortages.</a:t>
            </a:r>
          </a:p>
          <a:p>
            <a:pPr marL="76200" indent="0">
              <a:buNone/>
            </a:pPr>
            <a:r>
              <a:rPr lang="en-US" altLang="en-US" sz="1400" b="1" dirty="0">
                <a:latin typeface="News Gothic MT" panose="020B0504020203020204" pitchFamily="34" charset="0"/>
              </a:rPr>
              <a:t> </a:t>
            </a:r>
            <a:r>
              <a:rPr lang="en-US" altLang="en-US" sz="1400" b="1" dirty="0" smtClean="0">
                <a:latin typeface="News Gothic MT" panose="020B0504020203020204" pitchFamily="34" charset="0"/>
              </a:rPr>
              <a:t>2</a:t>
            </a:r>
            <a:r>
              <a:rPr lang="en-US" altLang="en-US" sz="1400" b="1" dirty="0">
                <a:latin typeface="News Gothic MT" panose="020B0504020203020204" pitchFamily="34" charset="0"/>
              </a:rPr>
              <a:t>.  The TA can inventory the baggies and correct shortages with extra </a:t>
            </a:r>
            <a:r>
              <a:rPr lang="en-US" altLang="en-US" sz="1400" b="1" dirty="0" smtClean="0">
                <a:latin typeface="News Gothic MT" panose="020B0504020203020204" pitchFamily="34" charset="0"/>
              </a:rPr>
              <a:t>manipulatives.                       </a:t>
            </a:r>
            <a:endParaRPr lang="en-US" dirty="0"/>
          </a:p>
        </p:txBody>
      </p:sp>
      <p:sp>
        <p:nvSpPr>
          <p:cNvPr id="4" name="Slide Number Placeholder 3">
            <a:extLst>
              <a:ext uri="{FF2B5EF4-FFF2-40B4-BE49-F238E27FC236}">
                <a16:creationId xmlns:a16="http://schemas.microsoft.com/office/drawing/2014/main" xmlns="" id="{20D7E3F5-D5E3-90C2-FE15-11674CFB595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12</a:t>
            </a:fld>
            <a:endParaRPr lang="en"/>
          </a:p>
        </p:txBody>
      </p:sp>
    </p:spTree>
    <p:extLst>
      <p:ext uri="{BB962C8B-B14F-4D97-AF65-F5344CB8AC3E}">
        <p14:creationId xmlns:p14="http://schemas.microsoft.com/office/powerpoint/2010/main" val="3272951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9"/>
          <p:cNvSpPr txBox="1">
            <a:spLocks noGrp="1"/>
          </p:cNvSpPr>
          <p:nvPr>
            <p:ph type="body" idx="1"/>
          </p:nvPr>
        </p:nvSpPr>
        <p:spPr>
          <a:xfrm>
            <a:off x="1049301" y="1196550"/>
            <a:ext cx="3417900" cy="2750400"/>
          </a:xfrm>
          <a:prstGeom prst="rect">
            <a:avLst/>
          </a:prstGeom>
        </p:spPr>
        <p:txBody>
          <a:bodyPr spcFirstLastPara="1" wrap="square" lIns="91425" tIns="91425" rIns="91425" bIns="91425" anchor="t" anchorCtr="0">
            <a:noAutofit/>
          </a:bodyPr>
          <a:lstStyle/>
          <a:p>
            <a:pPr marL="0" indent="0" algn="ctr">
              <a:buNone/>
              <a:defRPr/>
            </a:pPr>
            <a:r>
              <a:rPr lang="en-US" sz="1200" b="1" dirty="0">
                <a:solidFill>
                  <a:srgbClr val="FF0000"/>
                </a:solidFill>
              </a:rPr>
              <a:t>NOTIFY PARENTS OF PERFORMANCE TASKS TESTING</a:t>
            </a:r>
            <a:endParaRPr lang="en-US" sz="1200" b="1" dirty="0">
              <a:solidFill>
                <a:schemeClr val="accent6">
                  <a:lumMod val="60000"/>
                  <a:lumOff val="40000"/>
                </a:schemeClr>
              </a:solidFill>
            </a:endParaRPr>
          </a:p>
          <a:p>
            <a:pPr marL="285750" indent="-285750">
              <a:defRPr/>
            </a:pPr>
            <a:r>
              <a:rPr lang="en-US" sz="1400" b="1" dirty="0"/>
              <a:t>PTCs should notify parents about testing schedule.</a:t>
            </a:r>
          </a:p>
          <a:p>
            <a:pPr marL="285750" indent="-285750">
              <a:defRPr/>
            </a:pPr>
            <a:r>
              <a:rPr lang="en-US" sz="1400" b="1" dirty="0"/>
              <a:t>Notify parents of any special conditions that will apply to testing their children.</a:t>
            </a:r>
          </a:p>
          <a:p>
            <a:pPr marL="285750" indent="-285750">
              <a:defRPr/>
            </a:pPr>
            <a:r>
              <a:rPr lang="en-US" sz="1400" b="1" dirty="0"/>
              <a:t>Encourage parents not to schedule appointments during testing hours.</a:t>
            </a:r>
          </a:p>
          <a:p>
            <a:pPr marL="285750" indent="-285750">
              <a:defRPr/>
            </a:pPr>
            <a:r>
              <a:rPr lang="en-US" sz="1400" b="1" dirty="0"/>
              <a:t>A sample letter to parents is provided in the DAP.</a:t>
            </a:r>
          </a:p>
          <a:p>
            <a:pPr marL="0" indent="0">
              <a:buNone/>
              <a:defRPr/>
            </a:pPr>
            <a:endParaRPr lang="en-US" altLang="en-US" dirty="0"/>
          </a:p>
        </p:txBody>
      </p:sp>
      <p:sp>
        <p:nvSpPr>
          <p:cNvPr id="105" name="Google Shape;105;p19"/>
          <p:cNvSpPr txBox="1">
            <a:spLocks noGrp="1"/>
          </p:cNvSpPr>
          <p:nvPr>
            <p:ph type="title"/>
          </p:nvPr>
        </p:nvSpPr>
        <p:spPr>
          <a:xfrm>
            <a:off x="1049500" y="796175"/>
            <a:ext cx="7020900" cy="485320"/>
          </a:xfrm>
          <a:prstGeom prst="rect">
            <a:avLst/>
          </a:prstGeom>
        </p:spPr>
        <p:txBody>
          <a:bodyPr spcFirstLastPara="1" wrap="square" lIns="91425" tIns="91425" rIns="91425" bIns="91425" anchor="t" anchorCtr="0">
            <a:noAutofit/>
          </a:bodyPr>
          <a:lstStyle/>
          <a:p>
            <a:pPr lvl="0"/>
            <a:r>
              <a:rPr lang="en-US" altLang="en-US" sz="1800" dirty="0">
                <a:latin typeface="News Gothic MT" panose="020B0504020203020204" pitchFamily="34" charset="0"/>
              </a:rPr>
              <a:t>PROCEDURES PRIOR TO TEST ADMINISTRATION:</a:t>
            </a:r>
            <a:br>
              <a:rPr lang="en-US" altLang="en-US" sz="1800" dirty="0">
                <a:latin typeface="News Gothic MT" panose="020B0504020203020204" pitchFamily="34" charset="0"/>
              </a:rPr>
            </a:br>
            <a:endParaRPr dirty="0">
              <a:latin typeface="News Gothic MT" panose="020B0504020203020204" pitchFamily="34" charset="0"/>
            </a:endParaRPr>
          </a:p>
        </p:txBody>
      </p:sp>
      <p:sp>
        <p:nvSpPr>
          <p:cNvPr id="106" name="Google Shape;106;p19"/>
          <p:cNvSpPr txBox="1">
            <a:spLocks noGrp="1"/>
          </p:cNvSpPr>
          <p:nvPr>
            <p:ph type="body" idx="2"/>
          </p:nvPr>
        </p:nvSpPr>
        <p:spPr>
          <a:xfrm>
            <a:off x="4676800" y="1038835"/>
            <a:ext cx="3393600" cy="2750400"/>
          </a:xfrm>
          <a:prstGeom prst="rect">
            <a:avLst/>
          </a:prstGeom>
        </p:spPr>
        <p:txBody>
          <a:bodyPr spcFirstLastPara="1" wrap="square" lIns="91425" tIns="91425" rIns="91425" bIns="91425" anchor="t" anchorCtr="0">
            <a:noAutofit/>
          </a:bodyPr>
          <a:lstStyle/>
          <a:p>
            <a:pPr marL="0" indent="0" algn="ctr">
              <a:buNone/>
              <a:defRPr/>
            </a:pPr>
            <a:r>
              <a:rPr lang="en-US" sz="1200" b="1" dirty="0">
                <a:solidFill>
                  <a:srgbClr val="FF0000"/>
                </a:solidFill>
              </a:rPr>
              <a:t>TESTING WAIVER</a:t>
            </a:r>
            <a:endParaRPr lang="en-US" sz="1200" b="1" dirty="0">
              <a:solidFill>
                <a:schemeClr val="accent6">
                  <a:lumMod val="60000"/>
                  <a:lumOff val="40000"/>
                </a:schemeClr>
              </a:solidFill>
            </a:endParaRPr>
          </a:p>
          <a:p>
            <a:pPr marL="285750" indent="-285750">
              <a:defRPr/>
            </a:pPr>
            <a:r>
              <a:rPr lang="en-US" sz="1400" b="1" dirty="0"/>
              <a:t>If parents refuse testing for their child, let the PTC for the district know about this issue as soon as possible. </a:t>
            </a:r>
          </a:p>
          <a:p>
            <a:pPr marL="285750" indent="-285750">
              <a:defRPr/>
            </a:pPr>
            <a:r>
              <a:rPr lang="en-US" sz="1400" b="1" dirty="0"/>
              <a:t>The PTC will ask parents to sign a testing waiver form.</a:t>
            </a:r>
          </a:p>
          <a:p>
            <a:pPr marL="285750" indent="-285750">
              <a:defRPr/>
            </a:pPr>
            <a:r>
              <a:rPr lang="en-US" sz="1400" b="1" dirty="0"/>
              <a:t>Copies of this form must be stapled to both of the front covers of the student’s test booklets before they are returned to C2.</a:t>
            </a:r>
          </a:p>
          <a:p>
            <a:pPr marL="285750" indent="-285750">
              <a:defRPr/>
            </a:pPr>
            <a:r>
              <a:rPr lang="en-US" sz="1400" b="1" i="1" dirty="0">
                <a:solidFill>
                  <a:srgbClr val="FF0000"/>
                </a:solidFill>
              </a:rPr>
              <a:t>NOTE:  Parental permission is not required for student participation in this statewide testing program.</a:t>
            </a:r>
          </a:p>
        </p:txBody>
      </p:sp>
      <p:sp>
        <p:nvSpPr>
          <p:cNvPr id="107" name="Google Shape;107;p19"/>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13</a:t>
            </a:fld>
            <a:endParaRPr/>
          </a:p>
        </p:txBody>
      </p:sp>
    </p:spTree>
    <p:extLst>
      <p:ext uri="{BB962C8B-B14F-4D97-AF65-F5344CB8AC3E}">
        <p14:creationId xmlns:p14="http://schemas.microsoft.com/office/powerpoint/2010/main" val="495989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9"/>
          <p:cNvSpPr txBox="1">
            <a:spLocks noGrp="1"/>
          </p:cNvSpPr>
          <p:nvPr>
            <p:ph type="body" idx="1"/>
          </p:nvPr>
        </p:nvSpPr>
        <p:spPr>
          <a:xfrm>
            <a:off x="1073600" y="992945"/>
            <a:ext cx="3498400" cy="2958837"/>
          </a:xfrm>
          <a:prstGeom prst="rect">
            <a:avLst/>
          </a:prstGeom>
        </p:spPr>
        <p:txBody>
          <a:bodyPr spcFirstLastPara="1" wrap="square" lIns="91425" tIns="91425" rIns="91425" bIns="91425" anchor="t" anchorCtr="0">
            <a:noAutofit/>
          </a:bodyPr>
          <a:lstStyle/>
          <a:p>
            <a:pPr marL="0" indent="0" algn="ctr">
              <a:buNone/>
            </a:pPr>
            <a:r>
              <a:rPr lang="en-US" sz="1200" b="1" dirty="0">
                <a:solidFill>
                  <a:srgbClr val="FF0000"/>
                </a:solidFill>
                <a:latin typeface="News Gothic MT" panose="020B0504020203020204" pitchFamily="34" charset="0"/>
              </a:rPr>
              <a:t>Administration Materials</a:t>
            </a:r>
          </a:p>
          <a:p>
            <a:pPr marL="285750" indent="-285750">
              <a:defRPr/>
            </a:pPr>
            <a:r>
              <a:rPr lang="en-US" sz="1400" b="1" dirty="0">
                <a:latin typeface="News Gothic MT" panose="020B0504020203020204" pitchFamily="34" charset="0"/>
              </a:rPr>
              <a:t>Download PowerPoint presentations from the C2 website. These are password protected. </a:t>
            </a:r>
            <a:r>
              <a:rPr lang="en-US" sz="1400" b="1" dirty="0" smtClean="0">
                <a:latin typeface="News Gothic MT" panose="020B0504020203020204" pitchFamily="34" charset="0"/>
              </a:rPr>
              <a:t>Please </a:t>
            </a:r>
            <a:r>
              <a:rPr lang="en-US" sz="1400" b="1" smtClean="0">
                <a:latin typeface="News Gothic MT" panose="020B0504020203020204" pitchFamily="34" charset="0"/>
              </a:rPr>
              <a:t>contact your local DTC/PTC or C2 </a:t>
            </a:r>
            <a:r>
              <a:rPr lang="en-US" sz="1400" b="1" dirty="0" smtClean="0">
                <a:latin typeface="News Gothic MT" panose="020B0504020203020204" pitchFamily="34" charset="0"/>
              </a:rPr>
              <a:t>for </a:t>
            </a:r>
            <a:r>
              <a:rPr lang="en-US" sz="1400" b="1" smtClean="0">
                <a:latin typeface="News Gothic MT" panose="020B0504020203020204" pitchFamily="34" charset="0"/>
              </a:rPr>
              <a:t>the passwords.</a:t>
            </a:r>
            <a:endParaRPr lang="en-US" sz="1400" b="1" dirty="0">
              <a:latin typeface="News Gothic MT" panose="020B0504020203020204" pitchFamily="34" charset="0"/>
            </a:endParaRPr>
          </a:p>
          <a:p>
            <a:pPr marL="285750" indent="-285750">
              <a:defRPr/>
            </a:pPr>
            <a:r>
              <a:rPr lang="en-US" sz="1400" b="1" dirty="0">
                <a:latin typeface="News Gothic MT" panose="020B0504020203020204" pitchFamily="34" charset="0"/>
              </a:rPr>
              <a:t>PowerPoint presentations may be downloaded directly to the Test Administrator’s computer or a district may choose to download them onto </a:t>
            </a:r>
            <a:r>
              <a:rPr lang="en-US" sz="1400" b="1" dirty="0" err="1" smtClean="0">
                <a:latin typeface="News Gothic MT" panose="020B0504020203020204" pitchFamily="34" charset="0"/>
              </a:rPr>
              <a:t>flashdrives</a:t>
            </a:r>
            <a:r>
              <a:rPr lang="en-US" sz="1400" b="1" dirty="0" smtClean="0">
                <a:latin typeface="News Gothic MT" panose="020B0504020203020204" pitchFamily="34" charset="0"/>
              </a:rPr>
              <a:t>/</a:t>
            </a:r>
            <a:r>
              <a:rPr lang="en-US" sz="1400" b="1" dirty="0" err="1" smtClean="0">
                <a:latin typeface="News Gothic MT" panose="020B0504020203020204" pitchFamily="34" charset="0"/>
              </a:rPr>
              <a:t>thumbdrives</a:t>
            </a:r>
            <a:r>
              <a:rPr lang="en-US" sz="1400" b="1" dirty="0" smtClean="0">
                <a:latin typeface="News Gothic MT" panose="020B0504020203020204" pitchFamily="34" charset="0"/>
              </a:rPr>
              <a:t>.</a:t>
            </a:r>
            <a:endParaRPr lang="en-US" sz="1400" b="1" dirty="0">
              <a:latin typeface="News Gothic MT" panose="020B0504020203020204" pitchFamily="34" charset="0"/>
            </a:endParaRPr>
          </a:p>
          <a:p>
            <a:pPr marL="0" indent="0">
              <a:buNone/>
              <a:defRPr/>
            </a:pPr>
            <a:endParaRPr lang="en-US" sz="1400" b="1" dirty="0">
              <a:latin typeface="News Gothic MT" panose="020B0504020203020204" pitchFamily="34" charset="0"/>
            </a:endParaRPr>
          </a:p>
          <a:p>
            <a:pPr marL="0" indent="0">
              <a:buNone/>
              <a:defRPr/>
            </a:pPr>
            <a:endParaRPr lang="en-US" sz="1400" b="1" dirty="0">
              <a:latin typeface="News Gothic MT" panose="020B0504020203020204" pitchFamily="34" charset="0"/>
            </a:endParaRPr>
          </a:p>
          <a:p>
            <a:endParaRPr lang="en-US" sz="1400" dirty="0"/>
          </a:p>
          <a:p>
            <a:pPr marL="0" indent="0">
              <a:buNone/>
              <a:defRPr/>
            </a:pPr>
            <a:endParaRPr lang="en-US" altLang="en-US" dirty="0"/>
          </a:p>
        </p:txBody>
      </p:sp>
      <p:sp>
        <p:nvSpPr>
          <p:cNvPr id="105" name="Google Shape;105;p19"/>
          <p:cNvSpPr txBox="1">
            <a:spLocks noGrp="1"/>
          </p:cNvSpPr>
          <p:nvPr>
            <p:ph type="title"/>
          </p:nvPr>
        </p:nvSpPr>
        <p:spPr>
          <a:xfrm>
            <a:off x="1049500" y="796175"/>
            <a:ext cx="7020900" cy="485320"/>
          </a:xfrm>
          <a:prstGeom prst="rect">
            <a:avLst/>
          </a:prstGeom>
        </p:spPr>
        <p:txBody>
          <a:bodyPr spcFirstLastPara="1" wrap="square" lIns="91425" tIns="91425" rIns="91425" bIns="91425" anchor="t" anchorCtr="0">
            <a:noAutofit/>
          </a:bodyPr>
          <a:lstStyle/>
          <a:p>
            <a:pPr lvl="0"/>
            <a:r>
              <a:rPr lang="en-US" altLang="en-US" sz="1600" dirty="0">
                <a:latin typeface="News Gothic MT" panose="020B0504020203020204" pitchFamily="34" charset="0"/>
              </a:rPr>
              <a:t>PROCEDURES PRIOR TO TEST ADMINISTRATION</a:t>
            </a:r>
            <a:endParaRPr sz="1600" dirty="0">
              <a:latin typeface="News Gothic MT" panose="020B0504020203020204" pitchFamily="34" charset="0"/>
            </a:endParaRPr>
          </a:p>
        </p:txBody>
      </p:sp>
      <p:sp>
        <p:nvSpPr>
          <p:cNvPr id="106" name="Google Shape;106;p19"/>
          <p:cNvSpPr txBox="1">
            <a:spLocks noGrp="1"/>
          </p:cNvSpPr>
          <p:nvPr>
            <p:ph type="body" idx="2"/>
          </p:nvPr>
        </p:nvSpPr>
        <p:spPr>
          <a:xfrm>
            <a:off x="4624400" y="1097163"/>
            <a:ext cx="3393600" cy="2960904"/>
          </a:xfrm>
          <a:prstGeom prst="rect">
            <a:avLst/>
          </a:prstGeom>
        </p:spPr>
        <p:txBody>
          <a:bodyPr spcFirstLastPara="1" wrap="square" lIns="91425" tIns="91425" rIns="91425" bIns="91425" anchor="t" anchorCtr="0">
            <a:noAutofit/>
          </a:bodyPr>
          <a:lstStyle/>
          <a:p>
            <a:pPr marL="0" indent="0" algn="ctr">
              <a:buNone/>
            </a:pPr>
            <a:r>
              <a:rPr lang="en-US" sz="1200" b="1" dirty="0" err="1">
                <a:solidFill>
                  <a:srgbClr val="FF0000"/>
                </a:solidFill>
                <a:latin typeface="News Gothic MT" panose="020B0504020203020204" pitchFamily="34" charset="0"/>
              </a:rPr>
              <a:t>Flashdrives</a:t>
            </a:r>
            <a:r>
              <a:rPr lang="en-US" sz="1200" b="1" dirty="0">
                <a:solidFill>
                  <a:srgbClr val="FF0000"/>
                </a:solidFill>
                <a:latin typeface="News Gothic MT" panose="020B0504020203020204" pitchFamily="34" charset="0"/>
              </a:rPr>
              <a:t>/</a:t>
            </a:r>
            <a:r>
              <a:rPr lang="en-US" sz="1200" b="1" dirty="0" err="1">
                <a:solidFill>
                  <a:srgbClr val="FF0000"/>
                </a:solidFill>
                <a:latin typeface="News Gothic MT" panose="020B0504020203020204" pitchFamily="34" charset="0"/>
              </a:rPr>
              <a:t>Thumbdrives</a:t>
            </a:r>
            <a:endParaRPr lang="en-US" sz="1200" b="1" dirty="0">
              <a:solidFill>
                <a:srgbClr val="FF0000"/>
              </a:solidFill>
              <a:latin typeface="News Gothic MT" panose="020B0504020203020204" pitchFamily="34" charset="0"/>
            </a:endParaRPr>
          </a:p>
          <a:p>
            <a:pPr marL="285750" indent="-285750">
              <a:defRPr/>
            </a:pPr>
            <a:r>
              <a:rPr lang="en-US" sz="1400" b="1" dirty="0">
                <a:latin typeface="News Gothic MT" panose="020B0504020203020204" pitchFamily="34" charset="0"/>
              </a:rPr>
              <a:t>If </a:t>
            </a:r>
            <a:r>
              <a:rPr lang="en-US" sz="1400" b="1" dirty="0" err="1">
                <a:latin typeface="News Gothic MT" panose="020B0504020203020204" pitchFamily="34" charset="0"/>
              </a:rPr>
              <a:t>flashdrives</a:t>
            </a:r>
            <a:r>
              <a:rPr lang="en-US" sz="1400" b="1" dirty="0">
                <a:latin typeface="News Gothic MT" panose="020B0504020203020204" pitchFamily="34" charset="0"/>
              </a:rPr>
              <a:t>/</a:t>
            </a:r>
            <a:r>
              <a:rPr lang="en-US" sz="1400" b="1" dirty="0" err="1">
                <a:latin typeface="News Gothic MT" panose="020B0504020203020204" pitchFamily="34" charset="0"/>
              </a:rPr>
              <a:t>thumbdrives</a:t>
            </a:r>
            <a:r>
              <a:rPr lang="en-US" sz="1400" b="1" dirty="0">
                <a:latin typeface="News Gothic MT" panose="020B0504020203020204" pitchFamily="34" charset="0"/>
              </a:rPr>
              <a:t> are created, you must sign these in/out from the PTC using a security checklist</a:t>
            </a:r>
            <a:r>
              <a:rPr lang="en-US" sz="1400" b="1" dirty="0" smtClean="0">
                <a:latin typeface="News Gothic MT" panose="020B0504020203020204" pitchFamily="34" charset="0"/>
              </a:rPr>
              <a:t>.</a:t>
            </a:r>
          </a:p>
          <a:p>
            <a:pPr marL="285750" indent="-285750">
              <a:defRPr/>
            </a:pPr>
            <a:r>
              <a:rPr lang="en-US" sz="1400" b="1" dirty="0">
                <a:latin typeface="News Gothic MT" panose="020B0504020203020204" pitchFamily="34" charset="0"/>
              </a:rPr>
              <a:t>These are to be returned to </a:t>
            </a:r>
            <a:r>
              <a:rPr lang="en-US" sz="1400" b="1" dirty="0" smtClean="0">
                <a:latin typeface="News Gothic MT" panose="020B0504020203020204" pitchFamily="34" charset="0"/>
              </a:rPr>
              <a:t>PTC, erased </a:t>
            </a:r>
            <a:r>
              <a:rPr lang="en-US" sz="1400" b="1" dirty="0">
                <a:latin typeface="News Gothic MT" panose="020B0504020203020204" pitchFamily="34" charset="0"/>
              </a:rPr>
              <a:t>and kept in district </a:t>
            </a:r>
            <a:r>
              <a:rPr lang="en-US" sz="1400" b="1" dirty="0" smtClean="0">
                <a:latin typeface="News Gothic MT" panose="020B0504020203020204" pitchFamily="34" charset="0"/>
              </a:rPr>
              <a:t>possibly for </a:t>
            </a:r>
            <a:r>
              <a:rPr lang="en-US" sz="1400" b="1" dirty="0">
                <a:latin typeface="News Gothic MT" panose="020B0504020203020204" pitchFamily="34" charset="0"/>
              </a:rPr>
              <a:t>future use</a:t>
            </a:r>
            <a:r>
              <a:rPr lang="en-US" sz="1400" b="1" dirty="0" smtClean="0">
                <a:latin typeface="News Gothic MT" panose="020B0504020203020204" pitchFamily="34" charset="0"/>
              </a:rPr>
              <a:t>.</a:t>
            </a:r>
          </a:p>
          <a:p>
            <a:pPr marL="285750" indent="-285750">
              <a:defRPr/>
            </a:pPr>
            <a:r>
              <a:rPr lang="en-US" sz="1400" b="1" dirty="0">
                <a:latin typeface="News Gothic MT" panose="020B0504020203020204" pitchFamily="34" charset="0"/>
              </a:rPr>
              <a:t>If presentations are downloaded to computers, these must be erased after testing is completed because they are secure materials.</a:t>
            </a:r>
          </a:p>
          <a:p>
            <a:pPr marL="285750" indent="-285750">
              <a:defRPr/>
            </a:pPr>
            <a:endParaRPr lang="en-US" sz="1400" b="1" dirty="0">
              <a:latin typeface="News Gothic MT" panose="020B0504020203020204" pitchFamily="34" charset="0"/>
            </a:endParaRPr>
          </a:p>
          <a:p>
            <a:pPr marL="285750" indent="-285750">
              <a:defRPr/>
            </a:pPr>
            <a:endParaRPr lang="en-US" sz="1400" b="1" dirty="0">
              <a:latin typeface="News Gothic MT" panose="020B0504020203020204" pitchFamily="34" charset="0"/>
            </a:endParaRPr>
          </a:p>
        </p:txBody>
      </p:sp>
      <p:sp>
        <p:nvSpPr>
          <p:cNvPr id="107" name="Google Shape;107;p19"/>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14</a:t>
            </a:fld>
            <a:endParaRPr/>
          </a:p>
        </p:txBody>
      </p:sp>
    </p:spTree>
    <p:extLst>
      <p:ext uri="{BB962C8B-B14F-4D97-AF65-F5344CB8AC3E}">
        <p14:creationId xmlns:p14="http://schemas.microsoft.com/office/powerpoint/2010/main" val="8261948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7" name="Google Shape;87;p17"/>
          <p:cNvSpPr txBox="1">
            <a:spLocks noGrp="1"/>
          </p:cNvSpPr>
          <p:nvPr>
            <p:ph type="body" idx="1"/>
          </p:nvPr>
        </p:nvSpPr>
        <p:spPr>
          <a:xfrm>
            <a:off x="1049500" y="1194727"/>
            <a:ext cx="7020900" cy="2949599"/>
          </a:xfrm>
          <a:prstGeom prst="rect">
            <a:avLst/>
          </a:prstGeom>
        </p:spPr>
        <p:txBody>
          <a:bodyPr spcFirstLastPara="1" wrap="square" lIns="91425" tIns="91425" rIns="91425" bIns="91425" anchor="t" anchorCtr="0">
            <a:noAutofit/>
          </a:bodyPr>
          <a:lstStyle/>
          <a:p>
            <a:pPr marL="76200" indent="0">
              <a:buNone/>
              <a:defRPr/>
            </a:pPr>
            <a:r>
              <a:rPr lang="en-US" sz="1600" b="1" dirty="0">
                <a:solidFill>
                  <a:srgbClr val="FF0000"/>
                </a:solidFill>
                <a:latin typeface="News Gothic MT" panose="020B0504020203020204" pitchFamily="34" charset="0"/>
              </a:rPr>
              <a:t>Preparing Test Materials:  VERY IMPORTANT</a:t>
            </a:r>
          </a:p>
          <a:p>
            <a:pPr marL="285750" indent="-285750">
              <a:defRPr/>
            </a:pPr>
            <a:r>
              <a:rPr lang="en-US" sz="1600" b="1" dirty="0">
                <a:latin typeface="News Gothic MT" panose="020B0504020203020204" pitchFamily="34" charset="0"/>
              </a:rPr>
              <a:t>If a student changes schools within the district, make sure the name of the new school is </a:t>
            </a:r>
            <a:r>
              <a:rPr lang="en-US" sz="1600" b="1" dirty="0" smtClean="0">
                <a:latin typeface="News Gothic MT" panose="020B0504020203020204" pitchFamily="34" charset="0"/>
              </a:rPr>
              <a:t>changed on the cover of the test booklet in the student demographic information area.</a:t>
            </a:r>
            <a:endParaRPr lang="en-US" sz="1600" b="1" dirty="0">
              <a:latin typeface="News Gothic MT" panose="020B0504020203020204" pitchFamily="34" charset="0"/>
            </a:endParaRPr>
          </a:p>
          <a:p>
            <a:pPr marL="285750" indent="-285750">
              <a:defRPr/>
            </a:pPr>
            <a:r>
              <a:rPr lang="en-US" sz="1600" b="1" dirty="0">
                <a:latin typeface="News Gothic MT" panose="020B0504020203020204" pitchFamily="34" charset="0"/>
              </a:rPr>
              <a:t>Changes should be made in black ink, not pencil.</a:t>
            </a:r>
          </a:p>
          <a:p>
            <a:pPr marL="285750" indent="-285750">
              <a:defRPr/>
            </a:pPr>
            <a:r>
              <a:rPr lang="en-US" sz="1600" b="1" dirty="0">
                <a:latin typeface="News Gothic MT" panose="020B0504020203020204" pitchFamily="34" charset="0"/>
              </a:rPr>
              <a:t>Make sure both student test booklets’ numbers are added to the security checklist for the new school.</a:t>
            </a:r>
          </a:p>
          <a:p>
            <a:pPr marL="285750" indent="-285750">
              <a:defRPr/>
            </a:pPr>
            <a:r>
              <a:rPr lang="en-US" sz="1600" b="1" dirty="0">
                <a:latin typeface="News Gothic MT" panose="020B0504020203020204" pitchFamily="34" charset="0"/>
              </a:rPr>
              <a:t>On the original school’s checklist, write the name of the new school by the security number.</a:t>
            </a:r>
          </a:p>
        </p:txBody>
      </p:sp>
      <p:sp>
        <p:nvSpPr>
          <p:cNvPr id="88" name="Google Shape;88;p17"/>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15</a:t>
            </a:fld>
            <a:endParaRPr/>
          </a:p>
        </p:txBody>
      </p:sp>
      <p:sp>
        <p:nvSpPr>
          <p:cNvPr id="2" name="Title 1"/>
          <p:cNvSpPr>
            <a:spLocks noGrp="1"/>
          </p:cNvSpPr>
          <p:nvPr>
            <p:ph type="title"/>
          </p:nvPr>
        </p:nvSpPr>
        <p:spPr>
          <a:xfrm>
            <a:off x="1049500" y="796175"/>
            <a:ext cx="7020900" cy="398552"/>
          </a:xfrm>
        </p:spPr>
        <p:txBody>
          <a:bodyPr/>
          <a:lstStyle/>
          <a:p>
            <a:r>
              <a:rPr lang="en-US" altLang="en-US" sz="1600" dirty="0">
                <a:latin typeface="News Gothic MT" panose="020B0504020203020204" pitchFamily="34" charset="0"/>
              </a:rPr>
              <a:t>PROCEDURES PRIOR TO TEST ADMINISTRATION:</a:t>
            </a:r>
            <a:endParaRPr lang="en-US" sz="1600" dirty="0">
              <a:latin typeface="News Gothic MT" panose="020B0504020203020204" pitchFamily="34" charset="0"/>
            </a:endParaRPr>
          </a:p>
        </p:txBody>
      </p:sp>
    </p:spTree>
    <p:extLst>
      <p:ext uri="{BB962C8B-B14F-4D97-AF65-F5344CB8AC3E}">
        <p14:creationId xmlns:p14="http://schemas.microsoft.com/office/powerpoint/2010/main" val="2310274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1600" dirty="0">
                <a:latin typeface="News Gothic MT" panose="020B0504020203020204" pitchFamily="34" charset="0"/>
              </a:rPr>
              <a:t>PROCEDURES PRIOR TO TEST ADMINISTRATION:</a:t>
            </a:r>
            <a:br>
              <a:rPr lang="en-US" altLang="en-US" sz="1600" dirty="0">
                <a:latin typeface="News Gothic MT" panose="020B0504020203020204" pitchFamily="34" charset="0"/>
              </a:rPr>
            </a:br>
            <a:r>
              <a:rPr lang="en-US" altLang="en-US" sz="1600" dirty="0">
                <a:solidFill>
                  <a:srgbClr val="FF0000"/>
                </a:solidFill>
                <a:latin typeface="News Gothic MT" panose="020B0504020203020204" pitchFamily="34" charset="0"/>
              </a:rPr>
              <a:t>(Continued)</a:t>
            </a:r>
            <a:endParaRPr lang="en-US" sz="1600" dirty="0">
              <a:solidFill>
                <a:srgbClr val="FF0000"/>
              </a:solidFill>
              <a:latin typeface="News Gothic MT" panose="020B0504020203020204" pitchFamily="34" charset="0"/>
            </a:endParaRPr>
          </a:p>
        </p:txBody>
      </p:sp>
      <p:sp>
        <p:nvSpPr>
          <p:cNvPr id="3" name="Text Placeholder 2"/>
          <p:cNvSpPr>
            <a:spLocks noGrp="1"/>
          </p:cNvSpPr>
          <p:nvPr>
            <p:ph type="body" idx="1"/>
          </p:nvPr>
        </p:nvSpPr>
        <p:spPr/>
        <p:txBody>
          <a:bodyPr/>
          <a:lstStyle/>
          <a:p>
            <a:pPr marL="285750" indent="-285750">
              <a:defRPr/>
            </a:pPr>
            <a:r>
              <a:rPr lang="en-US" sz="1600" b="1" dirty="0">
                <a:latin typeface="News Gothic MT" panose="020B0504020203020204" pitchFamily="34" charset="0"/>
              </a:rPr>
              <a:t>If a student takes one domain of the test at one school and moves to another within the district and takes the other domain of the PTA, the test booklets should follow the student.</a:t>
            </a:r>
          </a:p>
          <a:p>
            <a:pPr marL="285750" indent="-285750">
              <a:defRPr/>
            </a:pPr>
            <a:r>
              <a:rPr lang="en-US" sz="1600" b="1" dirty="0" smtClean="0">
                <a:latin typeface="News Gothic MT" panose="020B0504020203020204" pitchFamily="34" charset="0"/>
              </a:rPr>
              <a:t>Read </a:t>
            </a:r>
            <a:r>
              <a:rPr lang="en-US" sz="1600" b="1" dirty="0">
                <a:latin typeface="News Gothic MT" panose="020B0504020203020204" pitchFamily="34" charset="0"/>
              </a:rPr>
              <a:t>all materials carefully and completely.</a:t>
            </a:r>
          </a:p>
          <a:p>
            <a:pPr marL="285750" indent="-285750">
              <a:defRPr/>
            </a:pPr>
            <a:r>
              <a:rPr lang="en-US" sz="1600" b="1" dirty="0">
                <a:latin typeface="News Gothic MT" panose="020B0504020203020204" pitchFamily="34" charset="0"/>
              </a:rPr>
              <a:t>This includes the DAP, TAM, and Appendices.</a:t>
            </a:r>
          </a:p>
          <a:p>
            <a:pPr marL="285750" indent="-285750">
              <a:defRPr/>
            </a:pPr>
            <a:r>
              <a:rPr lang="en-US" sz="1600" b="1" dirty="0">
                <a:latin typeface="News Gothic MT" panose="020B0504020203020204" pitchFamily="34" charset="0"/>
              </a:rPr>
              <a:t>Pay close attention to South Carolina Test Security Legislation, Appendix A of TAM.</a:t>
            </a:r>
          </a:p>
          <a:p>
            <a:endParaRPr lang="en-US" sz="1600"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16</a:t>
            </a:fld>
            <a:endParaRPr lang="en"/>
          </a:p>
        </p:txBody>
      </p:sp>
    </p:spTree>
    <p:extLst>
      <p:ext uri="{BB962C8B-B14F-4D97-AF65-F5344CB8AC3E}">
        <p14:creationId xmlns:p14="http://schemas.microsoft.com/office/powerpoint/2010/main" val="41138403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ctrTitle" idx="4294967295"/>
          </p:nvPr>
        </p:nvSpPr>
        <p:spPr>
          <a:xfrm>
            <a:off x="1450109" y="1200727"/>
            <a:ext cx="5948218" cy="2410691"/>
          </a:xfrm>
          <a:prstGeom prst="rect">
            <a:avLst/>
          </a:prstGeom>
        </p:spPr>
        <p:txBody>
          <a:bodyPr spcFirstLastPara="1" wrap="square" lIns="91425" tIns="91425" rIns="91425" bIns="91425" anchor="t" anchorCtr="0">
            <a:noAutofit/>
          </a:bodyPr>
          <a:lstStyle/>
          <a:p>
            <a:pPr marL="285750" indent="-285750">
              <a:buFont typeface="Wingdings" panose="05000000000000000000" pitchFamily="2" charset="2"/>
              <a:buChar char="Ø"/>
            </a:pPr>
            <a:r>
              <a:rPr lang="en-US" sz="1600" b="1" dirty="0">
                <a:solidFill>
                  <a:srgbClr val="FF0000"/>
                </a:solidFill>
                <a:latin typeface="News Gothic MT" panose="020B0504020203020204" pitchFamily="34" charset="0"/>
              </a:rPr>
              <a:t>PLEASE NOTE:</a:t>
            </a:r>
            <a:br>
              <a:rPr lang="en-US" sz="1600" b="1" dirty="0">
                <a:solidFill>
                  <a:srgbClr val="FF0000"/>
                </a:solidFill>
                <a:latin typeface="News Gothic MT" panose="020B0504020203020204" pitchFamily="34" charset="0"/>
              </a:rPr>
            </a:br>
            <a:r>
              <a:rPr lang="en-US" sz="1600" dirty="0">
                <a:solidFill>
                  <a:schemeClr val="tx1"/>
                </a:solidFill>
                <a:latin typeface="News Gothic MT" panose="020B0504020203020204" pitchFamily="34" charset="0"/>
              </a:rPr>
              <a:t>1. </a:t>
            </a:r>
            <a:r>
              <a:rPr lang="en-US" sz="1600" b="1" dirty="0">
                <a:solidFill>
                  <a:schemeClr val="tx1"/>
                </a:solidFill>
                <a:latin typeface="News Gothic MT" panose="020B0504020203020204" pitchFamily="34" charset="0"/>
              </a:rPr>
              <a:t>TAMS are designed to be taken apart and placed in a notebook for test administration.</a:t>
            </a:r>
            <a:br>
              <a:rPr lang="en-US" sz="1600" b="1" dirty="0">
                <a:solidFill>
                  <a:schemeClr val="tx1"/>
                </a:solidFill>
                <a:latin typeface="News Gothic MT" panose="020B0504020203020204" pitchFamily="34" charset="0"/>
              </a:rPr>
            </a:br>
            <a:r>
              <a:rPr lang="en-US" sz="1600" b="1" dirty="0">
                <a:solidFill>
                  <a:schemeClr val="tx1"/>
                </a:solidFill>
                <a:latin typeface="News Gothic MT" panose="020B0504020203020204" pitchFamily="34" charset="0"/>
              </a:rPr>
              <a:t>2. Test administrators have commented that when they turn back the pages in the TAM during testing, that students can see the opposite page.</a:t>
            </a:r>
            <a:br>
              <a:rPr lang="en-US" sz="1600" b="1" dirty="0">
                <a:solidFill>
                  <a:schemeClr val="tx1"/>
                </a:solidFill>
                <a:latin typeface="News Gothic MT" panose="020B0504020203020204" pitchFamily="34" charset="0"/>
              </a:rPr>
            </a:br>
            <a:r>
              <a:rPr lang="en-US" sz="1600" b="1" dirty="0">
                <a:solidFill>
                  <a:schemeClr val="tx1"/>
                </a:solidFill>
                <a:latin typeface="News Gothic MT" panose="020B0504020203020204" pitchFamily="34" charset="0"/>
              </a:rPr>
              <a:t>3. This can be avoided by putting the TAM in a notebook.</a:t>
            </a:r>
            <a:br>
              <a:rPr lang="en-US" sz="1600" b="1" dirty="0">
                <a:solidFill>
                  <a:schemeClr val="tx1"/>
                </a:solidFill>
                <a:latin typeface="News Gothic MT" panose="020B0504020203020204" pitchFamily="34" charset="0"/>
              </a:rPr>
            </a:br>
            <a:r>
              <a:rPr lang="en-US" sz="1600" b="1" dirty="0">
                <a:solidFill>
                  <a:schemeClr val="tx1"/>
                </a:solidFill>
                <a:latin typeface="News Gothic MT" panose="020B0504020203020204" pitchFamily="34" charset="0"/>
              </a:rPr>
              <a:t>4.When testing is completed, the test administrator should remove the TAM from the notebook, replace it in the cover for the TAM, and return it to the PTC with other nonscorable materials. </a:t>
            </a:r>
          </a:p>
        </p:txBody>
      </p:sp>
      <p:sp>
        <p:nvSpPr>
          <p:cNvPr id="99" name="Google Shape;99;p18"/>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17</a:t>
            </a:fld>
            <a:endParaRPr/>
          </a:p>
        </p:txBody>
      </p:sp>
      <p:sp>
        <p:nvSpPr>
          <p:cNvPr id="10" name="TextBox 9">
            <a:extLst>
              <a:ext uri="{FF2B5EF4-FFF2-40B4-BE49-F238E27FC236}">
                <a16:creationId xmlns:a16="http://schemas.microsoft.com/office/drawing/2014/main" xmlns="" id="{100A1B39-2520-47EA-BDA8-1F0DC2A31F65}"/>
              </a:ext>
            </a:extLst>
          </p:cNvPr>
          <p:cNvSpPr txBox="1"/>
          <p:nvPr/>
        </p:nvSpPr>
        <p:spPr>
          <a:xfrm>
            <a:off x="1889526" y="838925"/>
            <a:ext cx="4590472" cy="523220"/>
          </a:xfrm>
          <a:prstGeom prst="rect">
            <a:avLst/>
          </a:prstGeom>
          <a:noFill/>
        </p:spPr>
        <p:txBody>
          <a:bodyPr wrap="square">
            <a:spAutoFit/>
          </a:bodyPr>
          <a:lstStyle/>
          <a:p>
            <a:r>
              <a:rPr lang="en-US" altLang="en-US" sz="1400" b="1" dirty="0">
                <a:latin typeface="News Gothic MT" panose="020B0504020203020204" pitchFamily="34" charset="0"/>
              </a:rPr>
              <a:t>PROCEDURES PRIOR TO TEST ADMINISTRATION:</a:t>
            </a:r>
            <a:br>
              <a:rPr lang="en-US" altLang="en-US" sz="1400" b="1" dirty="0">
                <a:latin typeface="News Gothic MT" panose="020B0504020203020204" pitchFamily="34" charset="0"/>
              </a:rPr>
            </a:br>
            <a:endParaRPr lang="en-US" b="1" dirty="0">
              <a:latin typeface="News Gothic MT" panose="020B0504020203020204" pitchFamily="34" charset="0"/>
            </a:endParaRPr>
          </a:p>
        </p:txBody>
      </p:sp>
    </p:spTree>
    <p:extLst>
      <p:ext uri="{BB962C8B-B14F-4D97-AF65-F5344CB8AC3E}">
        <p14:creationId xmlns:p14="http://schemas.microsoft.com/office/powerpoint/2010/main" val="7814424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ctrTitle" idx="4294967295"/>
          </p:nvPr>
        </p:nvSpPr>
        <p:spPr>
          <a:xfrm>
            <a:off x="1450109" y="1209583"/>
            <a:ext cx="5948218" cy="1159800"/>
          </a:xfrm>
          <a:prstGeom prst="rect">
            <a:avLst/>
          </a:prstGeom>
        </p:spPr>
        <p:txBody>
          <a:bodyPr spcFirstLastPara="1" wrap="square" lIns="91425" tIns="91425" rIns="91425" bIns="91425" anchor="t" anchorCtr="0">
            <a:noAutofit/>
          </a:bodyPr>
          <a:lstStyle/>
          <a:p>
            <a:r>
              <a:rPr lang="en-US" altLang="en-US" sz="1400" b="1" dirty="0">
                <a:solidFill>
                  <a:srgbClr val="002060"/>
                </a:solidFill>
                <a:latin typeface="News Gothic MT" panose="020B0504020203020204" pitchFamily="34" charset="0"/>
              </a:rPr>
              <a:t>PLAN AN APPROPRIATE TEST SETTING.</a:t>
            </a:r>
            <a:br>
              <a:rPr lang="en-US" altLang="en-US" sz="1400" b="1" dirty="0">
                <a:solidFill>
                  <a:srgbClr val="002060"/>
                </a:solidFill>
                <a:latin typeface="News Gothic MT" panose="020B0504020203020204" pitchFamily="34" charset="0"/>
              </a:rPr>
            </a:br>
            <a:r>
              <a:rPr lang="en-US" altLang="en-US" sz="1400" b="1" dirty="0">
                <a:solidFill>
                  <a:srgbClr val="002060"/>
                </a:solidFill>
                <a:latin typeface="News Gothic MT" panose="020B0504020203020204" pitchFamily="34" charset="0"/>
              </a:rPr>
              <a:t>MAKE SURE THE MAIN OFFICE IS AWARE OF THE TESTING TO AVOID INTERRUPTIONS</a:t>
            </a:r>
            <a:r>
              <a:rPr lang="en-US" altLang="en-US" sz="1400" b="1" dirty="0">
                <a:solidFill>
                  <a:srgbClr val="002060"/>
                </a:solidFill>
              </a:rPr>
              <a:t>.</a:t>
            </a:r>
            <a:br>
              <a:rPr lang="en-US" altLang="en-US" sz="1400" b="1" dirty="0">
                <a:solidFill>
                  <a:srgbClr val="002060"/>
                </a:solidFill>
              </a:rPr>
            </a:br>
            <a:r>
              <a:rPr lang="en-US" sz="1400" b="1" dirty="0">
                <a:solidFill>
                  <a:srgbClr val="FF0000"/>
                </a:solidFill>
                <a:latin typeface="News Gothic MT" panose="020B0504020203020204" pitchFamily="34" charset="0"/>
              </a:rPr>
              <a:t>Please Note:  as stated in the TAM, scrap paper may be used for any item, not just for those requiring its use. After testing is complete, dispose of scrap paper per instructions from your district DTC.</a:t>
            </a:r>
            <a:r>
              <a:rPr lang="en-US" altLang="en-US" sz="1400" b="1" dirty="0">
                <a:solidFill>
                  <a:srgbClr val="002060"/>
                </a:solidFill>
              </a:rPr>
              <a:t/>
            </a:r>
            <a:br>
              <a:rPr lang="en-US" altLang="en-US" sz="1400" b="1" dirty="0">
                <a:solidFill>
                  <a:srgbClr val="002060"/>
                </a:solidFill>
              </a:rPr>
            </a:br>
            <a:endParaRPr sz="1400" dirty="0">
              <a:solidFill>
                <a:srgbClr val="002060"/>
              </a:solidFill>
            </a:endParaRPr>
          </a:p>
        </p:txBody>
      </p:sp>
      <p:sp>
        <p:nvSpPr>
          <p:cNvPr id="99" name="Google Shape;99;p18"/>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18</a:t>
            </a:fld>
            <a:endParaRPr/>
          </a:p>
        </p:txBody>
      </p:sp>
      <p:sp>
        <p:nvSpPr>
          <p:cNvPr id="10" name="TextBox 9">
            <a:extLst>
              <a:ext uri="{FF2B5EF4-FFF2-40B4-BE49-F238E27FC236}">
                <a16:creationId xmlns:a16="http://schemas.microsoft.com/office/drawing/2014/main" xmlns="" id="{100A1B39-2520-47EA-BDA8-1F0DC2A31F65}"/>
              </a:ext>
            </a:extLst>
          </p:cNvPr>
          <p:cNvSpPr txBox="1"/>
          <p:nvPr/>
        </p:nvSpPr>
        <p:spPr>
          <a:xfrm>
            <a:off x="1898072" y="890200"/>
            <a:ext cx="4590472" cy="523220"/>
          </a:xfrm>
          <a:prstGeom prst="rect">
            <a:avLst/>
          </a:prstGeom>
          <a:noFill/>
        </p:spPr>
        <p:txBody>
          <a:bodyPr wrap="square">
            <a:spAutoFit/>
          </a:bodyPr>
          <a:lstStyle/>
          <a:p>
            <a:r>
              <a:rPr lang="en-US" altLang="en-US" sz="1400" b="1" dirty="0">
                <a:latin typeface="News Gothic MT" panose="020B0504020203020204" pitchFamily="34" charset="0"/>
              </a:rPr>
              <a:t>PROCEDURES PRIOR TO TEST ADMINISTRATION</a:t>
            </a:r>
            <a:r>
              <a:rPr lang="en-US" altLang="en-US" sz="1400" b="1" dirty="0"/>
              <a:t>:</a:t>
            </a:r>
            <a:br>
              <a:rPr lang="en-US" altLang="en-US" sz="1400" b="1" dirty="0"/>
            </a:br>
            <a:endParaRPr lang="en-US" b="1" dirty="0"/>
          </a:p>
        </p:txBody>
      </p:sp>
      <p:pic>
        <p:nvPicPr>
          <p:cNvPr id="11" name="Picture 4" descr="Quiet Please Sign">
            <a:extLst>
              <a:ext uri="{FF2B5EF4-FFF2-40B4-BE49-F238E27FC236}">
                <a16:creationId xmlns:a16="http://schemas.microsoft.com/office/drawing/2014/main" xmlns="" id="{34C1A47E-B7BA-4BA8-B8CD-F788DABEB4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7693" y="2899414"/>
            <a:ext cx="2676525" cy="2192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ctrTitle" idx="4294967295"/>
          </p:nvPr>
        </p:nvSpPr>
        <p:spPr>
          <a:xfrm>
            <a:off x="1450109" y="1200727"/>
            <a:ext cx="5948218" cy="2921568"/>
          </a:xfrm>
          <a:prstGeom prst="rect">
            <a:avLst/>
          </a:prstGeom>
        </p:spPr>
        <p:txBody>
          <a:bodyPr spcFirstLastPara="1" wrap="square" lIns="91425" tIns="91425" rIns="91425" bIns="91425" anchor="t" anchorCtr="0">
            <a:noAutofit/>
          </a:bodyPr>
          <a:lstStyle/>
          <a:p>
            <a:pPr marL="76200" indent="0">
              <a:buNone/>
            </a:pPr>
            <a:r>
              <a:rPr lang="en-US" sz="1400" b="1" dirty="0">
                <a:solidFill>
                  <a:srgbClr val="FF0000"/>
                </a:solidFill>
                <a:latin typeface="News Gothic MT" panose="020B0504020203020204" pitchFamily="34" charset="0"/>
              </a:rPr>
              <a:t>Before giving the test, administrators should…</a:t>
            </a:r>
            <a:br>
              <a:rPr lang="en-US" sz="1400" b="1" dirty="0">
                <a:solidFill>
                  <a:srgbClr val="FF0000"/>
                </a:solidFill>
                <a:latin typeface="News Gothic MT" panose="020B0504020203020204" pitchFamily="34" charset="0"/>
              </a:rPr>
            </a:br>
            <a:r>
              <a:rPr lang="en-US" sz="1400" dirty="0">
                <a:solidFill>
                  <a:schemeClr val="tx1"/>
                </a:solidFill>
                <a:latin typeface="News Gothic MT" panose="020B0504020203020204" pitchFamily="34" charset="0"/>
              </a:rPr>
              <a:t>1. </a:t>
            </a:r>
            <a:r>
              <a:rPr lang="en-US" sz="1400" b="1" dirty="0">
                <a:solidFill>
                  <a:schemeClr val="tx1"/>
                </a:solidFill>
                <a:latin typeface="News Gothic MT" panose="020B0504020203020204" pitchFamily="34" charset="0"/>
              </a:rPr>
              <a:t>Read Directions for Administration on pages 6-7 in TAM.</a:t>
            </a:r>
            <a:br>
              <a:rPr lang="en-US" sz="1400" b="1" dirty="0">
                <a:solidFill>
                  <a:schemeClr val="tx1"/>
                </a:solidFill>
                <a:latin typeface="News Gothic MT" panose="020B0504020203020204" pitchFamily="34" charset="0"/>
              </a:rPr>
            </a:br>
            <a:r>
              <a:rPr lang="en-US" sz="1400" b="1" dirty="0">
                <a:solidFill>
                  <a:schemeClr val="tx1"/>
                </a:solidFill>
                <a:latin typeface="News Gothic MT" panose="020B0504020203020204" pitchFamily="34" charset="0"/>
              </a:rPr>
              <a:t>2. Check page 7 in TAM for materials needed.</a:t>
            </a:r>
            <a:br>
              <a:rPr lang="en-US" sz="1400" b="1" dirty="0">
                <a:solidFill>
                  <a:schemeClr val="tx1"/>
                </a:solidFill>
                <a:latin typeface="News Gothic MT" panose="020B0504020203020204" pitchFamily="34" charset="0"/>
              </a:rPr>
            </a:br>
            <a:r>
              <a:rPr lang="en-US" sz="1400" b="1" dirty="0">
                <a:solidFill>
                  <a:schemeClr val="tx1"/>
                </a:solidFill>
                <a:latin typeface="News Gothic MT" panose="020B0504020203020204" pitchFamily="34" charset="0"/>
              </a:rPr>
              <a:t>3. Test administrators should practice pre-teaching several times on the computer you will be using to administer the tasks!! This is critical especially with the use of the PowerPoint presentations and to discover any problems with the use of white boards, which would be a local issue.</a:t>
            </a:r>
            <a:br>
              <a:rPr lang="en-US" sz="1400" b="1" dirty="0">
                <a:solidFill>
                  <a:schemeClr val="tx1"/>
                </a:solidFill>
                <a:latin typeface="News Gothic MT" panose="020B0504020203020204" pitchFamily="34" charset="0"/>
              </a:rPr>
            </a:br>
            <a:r>
              <a:rPr lang="en-US" sz="1400" b="1" dirty="0">
                <a:solidFill>
                  <a:schemeClr val="tx1"/>
                </a:solidFill>
                <a:latin typeface="News Gothic MT" panose="020B0504020203020204" pitchFamily="34" charset="0"/>
              </a:rPr>
              <a:t>4.Students achieve the best results when the pre-teaching is performed as instructed in the Test Administration Manual.</a:t>
            </a:r>
            <a:br>
              <a:rPr lang="en-US" sz="1400" b="1" dirty="0">
                <a:solidFill>
                  <a:schemeClr val="tx1"/>
                </a:solidFill>
                <a:latin typeface="News Gothic MT" panose="020B0504020203020204" pitchFamily="34" charset="0"/>
              </a:rPr>
            </a:br>
            <a:r>
              <a:rPr lang="en-US" sz="1400" b="1" dirty="0">
                <a:solidFill>
                  <a:schemeClr val="tx1"/>
                </a:solidFill>
                <a:latin typeface="News Gothic MT" panose="020B0504020203020204" pitchFamily="34" charset="0"/>
              </a:rPr>
              <a:t>5.Verbal is given on one day and nonverbal is given on another day.</a:t>
            </a:r>
            <a:br>
              <a:rPr lang="en-US" sz="1400" b="1" dirty="0">
                <a:solidFill>
                  <a:schemeClr val="tx1"/>
                </a:solidFill>
                <a:latin typeface="News Gothic MT" panose="020B0504020203020204" pitchFamily="34" charset="0"/>
              </a:rPr>
            </a:br>
            <a:r>
              <a:rPr lang="en-US" sz="1400" b="1" dirty="0">
                <a:solidFill>
                  <a:schemeClr val="tx1"/>
                </a:solidFill>
                <a:latin typeface="News Gothic MT" panose="020B0504020203020204" pitchFamily="34" charset="0"/>
              </a:rPr>
              <a:t>6. Students should be tested in groups of about 20 students.</a:t>
            </a:r>
            <a:br>
              <a:rPr lang="en-US" sz="1400" b="1" dirty="0">
                <a:solidFill>
                  <a:schemeClr val="tx1"/>
                </a:solidFill>
                <a:latin typeface="News Gothic MT" panose="020B0504020203020204" pitchFamily="34" charset="0"/>
              </a:rPr>
            </a:br>
            <a:r>
              <a:rPr lang="en-US" sz="1200" b="1" dirty="0">
                <a:solidFill>
                  <a:schemeClr val="tx1"/>
                </a:solidFill>
                <a:latin typeface="News Gothic MT" panose="020B0504020203020204" pitchFamily="34" charset="0"/>
              </a:rPr>
              <a:t/>
            </a:r>
            <a:br>
              <a:rPr lang="en-US" sz="1200" b="1" dirty="0">
                <a:solidFill>
                  <a:schemeClr val="tx1"/>
                </a:solidFill>
                <a:latin typeface="News Gothic MT" panose="020B0504020203020204" pitchFamily="34" charset="0"/>
              </a:rPr>
            </a:br>
            <a:endParaRPr lang="en-US" sz="1200" b="1" dirty="0">
              <a:solidFill>
                <a:schemeClr val="tx1"/>
              </a:solidFill>
              <a:latin typeface="News Gothic MT" panose="020B0504020203020204" pitchFamily="34" charset="0"/>
            </a:endParaRPr>
          </a:p>
        </p:txBody>
      </p:sp>
      <p:sp>
        <p:nvSpPr>
          <p:cNvPr id="99" name="Google Shape;99;p18"/>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19</a:t>
            </a:fld>
            <a:endParaRPr/>
          </a:p>
        </p:txBody>
      </p:sp>
      <p:sp>
        <p:nvSpPr>
          <p:cNvPr id="10" name="TextBox 9">
            <a:extLst>
              <a:ext uri="{FF2B5EF4-FFF2-40B4-BE49-F238E27FC236}">
                <a16:creationId xmlns:a16="http://schemas.microsoft.com/office/drawing/2014/main" xmlns="" id="{100A1B39-2520-47EA-BDA8-1F0DC2A31F65}"/>
              </a:ext>
            </a:extLst>
          </p:cNvPr>
          <p:cNvSpPr txBox="1"/>
          <p:nvPr/>
        </p:nvSpPr>
        <p:spPr>
          <a:xfrm>
            <a:off x="1898071" y="890200"/>
            <a:ext cx="5224971" cy="584775"/>
          </a:xfrm>
          <a:prstGeom prst="rect">
            <a:avLst/>
          </a:prstGeom>
          <a:noFill/>
        </p:spPr>
        <p:txBody>
          <a:bodyPr wrap="square">
            <a:spAutoFit/>
          </a:bodyPr>
          <a:lstStyle/>
          <a:p>
            <a:r>
              <a:rPr lang="en-US" altLang="en-US" sz="1600" b="1" dirty="0">
                <a:latin typeface="News Gothic MT" panose="020B0504020203020204" pitchFamily="34" charset="0"/>
              </a:rPr>
              <a:t>PROCEDURES PRIOR TO TEST ADMINISTRATION:</a:t>
            </a:r>
            <a:br>
              <a:rPr lang="en-US" altLang="en-US" sz="1600" b="1" dirty="0">
                <a:latin typeface="News Gothic MT" panose="020B0504020203020204" pitchFamily="34" charset="0"/>
              </a:rPr>
            </a:br>
            <a:endParaRPr lang="en-US" sz="1600" b="1" dirty="0">
              <a:latin typeface="News Gothic MT" panose="020B0504020203020204" pitchFamily="34" charset="0"/>
            </a:endParaRPr>
          </a:p>
        </p:txBody>
      </p:sp>
    </p:spTree>
    <p:extLst>
      <p:ext uri="{BB962C8B-B14F-4D97-AF65-F5344CB8AC3E}">
        <p14:creationId xmlns:p14="http://schemas.microsoft.com/office/powerpoint/2010/main" val="1315142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1049500" y="796175"/>
            <a:ext cx="7020900" cy="750300"/>
          </a:xfrm>
          <a:prstGeom prst="rect">
            <a:avLst/>
          </a:prstGeom>
        </p:spPr>
        <p:txBody>
          <a:bodyPr spcFirstLastPara="1" wrap="square" lIns="91425" tIns="91425" rIns="91425" bIns="91425" anchor="t" anchorCtr="0">
            <a:noAutofit/>
          </a:bodyPr>
          <a:lstStyle/>
          <a:p>
            <a:pPr lvl="0"/>
            <a:r>
              <a:rPr lang="en-US" altLang="zh-CN" sz="2800" dirty="0">
                <a:solidFill>
                  <a:srgbClr val="0070C0"/>
                </a:solidFill>
                <a:latin typeface="News Gothic MT" panose="020B0504020203020204" pitchFamily="34" charset="0"/>
                <a:ea typeface="楷体_GB2312" pitchFamily="1" charset="-122"/>
              </a:rPr>
              <a:t>Topics for Discussion</a:t>
            </a:r>
            <a:r>
              <a:rPr lang="zh-CN" altLang="en-US" sz="2800" dirty="0">
                <a:solidFill>
                  <a:srgbClr val="0070C0"/>
                </a:solidFill>
                <a:ea typeface="楷体_GB2312" pitchFamily="1" charset="-122"/>
              </a:rPr>
              <a:t/>
            </a:r>
            <a:br>
              <a:rPr lang="zh-CN" altLang="en-US" sz="2800" dirty="0">
                <a:solidFill>
                  <a:srgbClr val="0070C0"/>
                </a:solidFill>
                <a:ea typeface="楷体_GB2312" pitchFamily="1" charset="-122"/>
              </a:rPr>
            </a:br>
            <a:endParaRPr dirty="0">
              <a:solidFill>
                <a:srgbClr val="0070C0"/>
              </a:solidFill>
            </a:endParaRPr>
          </a:p>
        </p:txBody>
      </p:sp>
      <p:sp>
        <p:nvSpPr>
          <p:cNvPr id="58" name="Google Shape;58;p13"/>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2</a:t>
            </a:fld>
            <a:endParaRPr/>
          </a:p>
        </p:txBody>
      </p:sp>
      <p:sp>
        <p:nvSpPr>
          <p:cNvPr id="3" name="Text Placeholder 2"/>
          <p:cNvSpPr>
            <a:spLocks noGrp="1"/>
          </p:cNvSpPr>
          <p:nvPr>
            <p:ph type="body" idx="2"/>
          </p:nvPr>
        </p:nvSpPr>
        <p:spPr>
          <a:xfrm>
            <a:off x="1754619" y="1381278"/>
            <a:ext cx="4666059" cy="2750400"/>
          </a:xfrm>
        </p:spPr>
        <p:txBody>
          <a:bodyPr/>
          <a:lstStyle/>
          <a:p>
            <a:r>
              <a:rPr lang="en-US" altLang="zh-CN" sz="1600" b="1" dirty="0">
                <a:latin typeface="News Gothic MT" panose="020B0504020203020204" pitchFamily="34" charset="0"/>
              </a:rPr>
              <a:t>Reminders and Points of Emphasis</a:t>
            </a:r>
            <a:endParaRPr lang="zh-CN" altLang="en-US" sz="1600" b="1" dirty="0">
              <a:latin typeface="News Gothic MT" panose="020B0504020203020204" pitchFamily="34" charset="0"/>
            </a:endParaRPr>
          </a:p>
          <a:p>
            <a:r>
              <a:rPr lang="en-US" altLang="zh-CN" sz="1600" b="1" dirty="0">
                <a:latin typeface="News Gothic MT" panose="020B0504020203020204" pitchFamily="34" charset="0"/>
              </a:rPr>
              <a:t>Performance Tasks Assessment Structure</a:t>
            </a:r>
          </a:p>
          <a:p>
            <a:r>
              <a:rPr lang="en-US" altLang="zh-CN" sz="1600" b="1" dirty="0">
                <a:latin typeface="News Gothic MT" panose="020B0504020203020204" pitchFamily="34" charset="0"/>
              </a:rPr>
              <a:t>Student Eligibility</a:t>
            </a:r>
          </a:p>
          <a:p>
            <a:r>
              <a:rPr lang="en-US" altLang="zh-CN" sz="1600" b="1" dirty="0">
                <a:latin typeface="News Gothic MT" panose="020B0504020203020204" pitchFamily="34" charset="0"/>
              </a:rPr>
              <a:t>Procedures Prior to Test Administration</a:t>
            </a:r>
            <a:endParaRPr lang="zh-CN" altLang="en-US" sz="1600" b="1" dirty="0">
              <a:latin typeface="News Gothic MT" panose="020B0504020203020204" pitchFamily="34" charset="0"/>
            </a:endParaRPr>
          </a:p>
          <a:p>
            <a:r>
              <a:rPr lang="en-US" altLang="zh-CN" sz="1600" b="1" dirty="0">
                <a:latin typeface="News Gothic MT" panose="020B0504020203020204" pitchFamily="34" charset="0"/>
              </a:rPr>
              <a:t>Procedures During Test Administration</a:t>
            </a:r>
            <a:endParaRPr lang="zh-CN" altLang="en-US" sz="1600" b="1" dirty="0">
              <a:latin typeface="News Gothic MT" panose="020B0504020203020204" pitchFamily="34" charset="0"/>
            </a:endParaRPr>
          </a:p>
          <a:p>
            <a:r>
              <a:rPr lang="en-US" altLang="en-US" sz="1600" b="1" dirty="0">
                <a:latin typeface="News Gothic MT" panose="020B0504020203020204" pitchFamily="34" charset="0"/>
              </a:rPr>
              <a:t>Procedures After Test Administration</a:t>
            </a:r>
          </a:p>
          <a:p>
            <a:endParaRPr lang="en-US" sz="1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ctrTitle" idx="4294967295"/>
          </p:nvPr>
        </p:nvSpPr>
        <p:spPr>
          <a:xfrm>
            <a:off x="1487055" y="948353"/>
            <a:ext cx="5948218" cy="2896624"/>
          </a:xfrm>
          <a:prstGeom prst="rect">
            <a:avLst/>
          </a:prstGeom>
        </p:spPr>
        <p:txBody>
          <a:bodyPr spcFirstLastPara="1" wrap="square" lIns="91425" tIns="91425" rIns="91425" bIns="91425" anchor="t" anchorCtr="0">
            <a:noAutofit/>
          </a:bodyPr>
          <a:lstStyle/>
          <a:p>
            <a:r>
              <a:rPr lang="en-US" sz="1400" b="1" dirty="0">
                <a:solidFill>
                  <a:srgbClr val="002060"/>
                </a:solidFill>
                <a:latin typeface="News Gothic MT" panose="020B0504020203020204" pitchFamily="34" charset="0"/>
              </a:rPr>
              <a:t>Read “Initial Instructions” to the students (p.8 in TAM) on the verbal day and again on the nonverbal day.</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Conduct pre-teaching answering all student questions while managing the pre-teaching time.</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Read the item and/or directions as instructed in the TAM.</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Set the time. Smart devices may not be used to time tasks. (TAM, p. 7)</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Once students have begun work on the item, do not answer questions!</a:t>
            </a:r>
            <a:r>
              <a:rPr lang="en-US" sz="1400" b="1" dirty="0">
                <a:latin typeface="News Gothic MT" panose="020B0504020203020204" pitchFamily="34" charset="0"/>
              </a:rPr>
              <a:t/>
            </a:r>
            <a:br>
              <a:rPr lang="en-US" sz="1400" b="1" dirty="0">
                <a:latin typeface="News Gothic MT" panose="020B0504020203020204" pitchFamily="34" charset="0"/>
              </a:rPr>
            </a:br>
            <a:r>
              <a:rPr lang="en-US" sz="1400" b="1" dirty="0">
                <a:latin typeface="News Gothic MT" panose="020B0504020203020204" pitchFamily="34" charset="0"/>
              </a:rPr>
              <a:t/>
            </a:r>
            <a:br>
              <a:rPr lang="en-US" sz="1400" b="1" dirty="0">
                <a:latin typeface="News Gothic MT" panose="020B0504020203020204" pitchFamily="34" charset="0"/>
              </a:rPr>
            </a:br>
            <a:endParaRPr lang="en-US" sz="1400" b="1" dirty="0">
              <a:solidFill>
                <a:srgbClr val="FF0000"/>
              </a:solidFill>
              <a:latin typeface="News Gothic MT" panose="020B0504020203020204" pitchFamily="34" charset="0"/>
            </a:endParaRPr>
          </a:p>
        </p:txBody>
      </p:sp>
      <p:sp>
        <p:nvSpPr>
          <p:cNvPr id="99" name="Google Shape;99;p18"/>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20</a:t>
            </a:fld>
            <a:endParaRPr/>
          </a:p>
        </p:txBody>
      </p:sp>
      <p:sp>
        <p:nvSpPr>
          <p:cNvPr id="10" name="TextBox 9">
            <a:extLst>
              <a:ext uri="{FF2B5EF4-FFF2-40B4-BE49-F238E27FC236}">
                <a16:creationId xmlns:a16="http://schemas.microsoft.com/office/drawing/2014/main" xmlns="" id="{100A1B39-2520-47EA-BDA8-1F0DC2A31F65}"/>
              </a:ext>
            </a:extLst>
          </p:cNvPr>
          <p:cNvSpPr txBox="1"/>
          <p:nvPr/>
        </p:nvSpPr>
        <p:spPr>
          <a:xfrm>
            <a:off x="2140527" y="677507"/>
            <a:ext cx="4862946" cy="523220"/>
          </a:xfrm>
          <a:prstGeom prst="rect">
            <a:avLst/>
          </a:prstGeom>
          <a:noFill/>
        </p:spPr>
        <p:txBody>
          <a:bodyPr wrap="square">
            <a:spAutoFit/>
          </a:bodyPr>
          <a:lstStyle/>
          <a:p>
            <a:r>
              <a:rPr lang="en-US" altLang="en-US" sz="1400" b="1" dirty="0">
                <a:latin typeface="News Gothic MT" panose="020B0504020203020204" pitchFamily="34" charset="0"/>
              </a:rPr>
              <a:t>PROCEDURES </a:t>
            </a:r>
            <a:r>
              <a:rPr lang="en-US" altLang="en-US" b="1" dirty="0">
                <a:latin typeface="News Gothic MT" panose="020B0504020203020204" pitchFamily="34" charset="0"/>
              </a:rPr>
              <a:t>DURING </a:t>
            </a:r>
            <a:r>
              <a:rPr lang="en-US" altLang="en-US" sz="1400" b="1" dirty="0">
                <a:latin typeface="News Gothic MT" panose="020B0504020203020204" pitchFamily="34" charset="0"/>
              </a:rPr>
              <a:t>TEST ADMINISTRATION</a:t>
            </a:r>
            <a:r>
              <a:rPr lang="en-US" altLang="en-US" sz="1400" dirty="0"/>
              <a:t>:</a:t>
            </a:r>
            <a:br>
              <a:rPr lang="en-US" altLang="en-US" sz="1400" dirty="0"/>
            </a:br>
            <a:endParaRPr lang="en-US" dirty="0"/>
          </a:p>
        </p:txBody>
      </p:sp>
    </p:spTree>
    <p:extLst>
      <p:ext uri="{BB962C8B-B14F-4D97-AF65-F5344CB8AC3E}">
        <p14:creationId xmlns:p14="http://schemas.microsoft.com/office/powerpoint/2010/main" val="12473722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9"/>
          <p:cNvSpPr txBox="1">
            <a:spLocks noGrp="1"/>
          </p:cNvSpPr>
          <p:nvPr>
            <p:ph type="body" idx="1"/>
          </p:nvPr>
        </p:nvSpPr>
        <p:spPr>
          <a:xfrm>
            <a:off x="1049500" y="1292789"/>
            <a:ext cx="3417900" cy="2750400"/>
          </a:xfrm>
          <a:prstGeom prst="rect">
            <a:avLst/>
          </a:prstGeom>
        </p:spPr>
        <p:txBody>
          <a:bodyPr spcFirstLastPara="1" wrap="square" lIns="91425" tIns="91425" rIns="91425" bIns="91425" anchor="t" anchorCtr="0">
            <a:noAutofit/>
          </a:bodyPr>
          <a:lstStyle/>
          <a:p>
            <a:r>
              <a:rPr lang="en-US" altLang="en-US" sz="1400" b="1" dirty="0">
                <a:latin typeface="News Gothic MT" panose="020B0504020203020204" pitchFamily="34" charset="0"/>
              </a:rPr>
              <a:t>Circle the reason the student wasn’t tested </a:t>
            </a:r>
            <a:r>
              <a:rPr lang="en-US" altLang="en-US" sz="1400" b="1" dirty="0" smtClean="0">
                <a:latin typeface="News Gothic MT" panose="020B0504020203020204" pitchFamily="34" charset="0"/>
              </a:rPr>
              <a:t>in </a:t>
            </a:r>
            <a:r>
              <a:rPr lang="en-US" altLang="en-US" sz="1400" b="1" dirty="0">
                <a:latin typeface="News Gothic MT" panose="020B0504020203020204" pitchFamily="34" charset="0"/>
              </a:rPr>
              <a:t>the </a:t>
            </a:r>
            <a:r>
              <a:rPr lang="en-US" altLang="en-US" sz="1400" b="1">
                <a:latin typeface="News Gothic MT" panose="020B0504020203020204" pitchFamily="34" charset="0"/>
              </a:rPr>
              <a:t>student </a:t>
            </a:r>
            <a:r>
              <a:rPr lang="en-US" altLang="en-US" sz="1400" b="1" smtClean="0">
                <a:latin typeface="News Gothic MT" panose="020B0504020203020204" pitchFamily="34" charset="0"/>
              </a:rPr>
              <a:t>demographic area.</a:t>
            </a:r>
            <a:endParaRPr lang="en-US" altLang="en-US" sz="1400" b="1" dirty="0">
              <a:latin typeface="News Gothic MT" panose="020B0504020203020204" pitchFamily="34" charset="0"/>
            </a:endParaRPr>
          </a:p>
          <a:p>
            <a:r>
              <a:rPr lang="en-US" altLang="en-US" sz="1400" b="1" dirty="0">
                <a:latin typeface="News Gothic MT" panose="020B0504020203020204" pitchFamily="34" charset="0"/>
              </a:rPr>
              <a:t>Acceptable reasons are “Moved”, “Already GT”, or “Refused” (student refused, not parent refused testing).</a:t>
            </a:r>
          </a:p>
          <a:p>
            <a:r>
              <a:rPr lang="en-US" altLang="en-US" sz="1400" b="1" dirty="0">
                <a:latin typeface="News Gothic MT" panose="020B0504020203020204" pitchFamily="34" charset="0"/>
              </a:rPr>
              <a:t>Make-ups for the PTA are required.</a:t>
            </a:r>
          </a:p>
          <a:p>
            <a:r>
              <a:rPr lang="en-US" altLang="en-US" sz="1400" b="1" dirty="0">
                <a:latin typeface="News Gothic MT" panose="020B0504020203020204" pitchFamily="34" charset="0"/>
              </a:rPr>
              <a:t>Testing window is February </a:t>
            </a:r>
            <a:r>
              <a:rPr lang="en-US" altLang="en-US" sz="1400" b="1" dirty="0" smtClean="0">
                <a:latin typeface="News Gothic MT" panose="020B0504020203020204" pitchFamily="34" charset="0"/>
              </a:rPr>
              <a:t>18-March 14. </a:t>
            </a:r>
            <a:endParaRPr lang="en-US" altLang="en-US" sz="1400" b="1" dirty="0">
              <a:latin typeface="News Gothic MT" panose="020B0504020203020204" pitchFamily="34" charset="0"/>
            </a:endParaRPr>
          </a:p>
          <a:p>
            <a:pPr marL="0" indent="0">
              <a:buNone/>
              <a:defRPr/>
            </a:pPr>
            <a:endParaRPr lang="en-US" altLang="en-US" dirty="0"/>
          </a:p>
        </p:txBody>
      </p:sp>
      <p:sp>
        <p:nvSpPr>
          <p:cNvPr id="105" name="Google Shape;105;p19"/>
          <p:cNvSpPr txBox="1">
            <a:spLocks noGrp="1"/>
          </p:cNvSpPr>
          <p:nvPr>
            <p:ph type="title"/>
          </p:nvPr>
        </p:nvSpPr>
        <p:spPr>
          <a:xfrm>
            <a:off x="1073600" y="657328"/>
            <a:ext cx="7020900" cy="635461"/>
          </a:xfrm>
          <a:prstGeom prst="rect">
            <a:avLst/>
          </a:prstGeom>
        </p:spPr>
        <p:txBody>
          <a:bodyPr spcFirstLastPara="1" wrap="square" lIns="91425" tIns="91425" rIns="91425" bIns="91425" anchor="t" anchorCtr="0">
            <a:noAutofit/>
          </a:bodyPr>
          <a:lstStyle/>
          <a:p>
            <a:pPr lvl="0"/>
            <a:r>
              <a:rPr lang="en-US" altLang="en-US" sz="1800" dirty="0">
                <a:solidFill>
                  <a:srgbClr val="FF0000"/>
                </a:solidFill>
                <a:latin typeface="News Gothic MT" panose="020B0504020203020204" pitchFamily="34" charset="0"/>
              </a:rPr>
              <a:t>MAKE-UP TESTING!!</a:t>
            </a:r>
            <a:r>
              <a:rPr lang="en-US" altLang="en-US" sz="1800" dirty="0">
                <a:solidFill>
                  <a:srgbClr val="FF0000"/>
                </a:solidFill>
              </a:rPr>
              <a:t/>
            </a:r>
            <a:br>
              <a:rPr lang="en-US" altLang="en-US" sz="1800" dirty="0">
                <a:solidFill>
                  <a:srgbClr val="FF0000"/>
                </a:solidFill>
              </a:rPr>
            </a:br>
            <a:r>
              <a:rPr lang="en-US" altLang="en-US" sz="1600" dirty="0">
                <a:solidFill>
                  <a:srgbClr val="0070C0"/>
                </a:solidFill>
                <a:latin typeface="News Gothic MT" panose="020B0504020203020204" pitchFamily="34" charset="0"/>
              </a:rPr>
              <a:t>If a student does not take the test…</a:t>
            </a:r>
            <a:endParaRPr sz="1600" dirty="0">
              <a:solidFill>
                <a:srgbClr val="0070C0"/>
              </a:solidFill>
              <a:latin typeface="News Gothic MT" panose="020B0504020203020204" pitchFamily="34" charset="0"/>
            </a:endParaRPr>
          </a:p>
        </p:txBody>
      </p:sp>
      <p:sp>
        <p:nvSpPr>
          <p:cNvPr id="106" name="Google Shape;106;p19"/>
          <p:cNvSpPr txBox="1">
            <a:spLocks noGrp="1"/>
          </p:cNvSpPr>
          <p:nvPr>
            <p:ph type="body" idx="2"/>
          </p:nvPr>
        </p:nvSpPr>
        <p:spPr>
          <a:xfrm>
            <a:off x="4700900" y="657328"/>
            <a:ext cx="3393600" cy="3509938"/>
          </a:xfrm>
          <a:prstGeom prst="rect">
            <a:avLst/>
          </a:prstGeom>
        </p:spPr>
        <p:txBody>
          <a:bodyPr spcFirstLastPara="1" wrap="square" lIns="91425" tIns="91425" rIns="91425" bIns="91425" anchor="t" anchorCtr="0">
            <a:noAutofit/>
          </a:bodyPr>
          <a:lstStyle/>
          <a:p>
            <a:r>
              <a:rPr lang="en-US" altLang="en-US" sz="1400" b="1" dirty="0">
                <a:latin typeface="News Gothic MT" panose="020B0504020203020204" pitchFamily="34" charset="0"/>
              </a:rPr>
              <a:t>Testing that has been completed should be sent back by March </a:t>
            </a:r>
            <a:r>
              <a:rPr lang="en-US" altLang="en-US" sz="1400" b="1" dirty="0" smtClean="0">
                <a:latin typeface="News Gothic MT" panose="020B0504020203020204" pitchFamily="34" charset="0"/>
              </a:rPr>
              <a:t>7.</a:t>
            </a:r>
            <a:endParaRPr lang="en-US" altLang="en-US" sz="1400" b="1" dirty="0">
              <a:latin typeface="News Gothic MT" panose="020B0504020203020204" pitchFamily="34" charset="0"/>
            </a:endParaRPr>
          </a:p>
          <a:p>
            <a:r>
              <a:rPr lang="en-US" altLang="en-US" sz="1400" b="1" dirty="0">
                <a:latin typeface="News Gothic MT" panose="020B0504020203020204" pitchFamily="34" charset="0"/>
              </a:rPr>
              <a:t>If test booklets are retained for make-ups, please note the security numbers for these booklets on the security checklists for the affected schools and on the Header Sheet for the affected schools.</a:t>
            </a:r>
          </a:p>
          <a:p>
            <a:r>
              <a:rPr lang="en-US" altLang="en-US" sz="1400" b="1" dirty="0">
                <a:latin typeface="News Gothic MT" panose="020B0504020203020204" pitchFamily="34" charset="0"/>
              </a:rPr>
              <a:t>Districts have the next week to complete make-up testing (March </a:t>
            </a:r>
            <a:r>
              <a:rPr lang="en-US" altLang="en-US" sz="1400" b="1" dirty="0" smtClean="0">
                <a:latin typeface="News Gothic MT" panose="020B0504020203020204" pitchFamily="34" charset="0"/>
              </a:rPr>
              <a:t>10-14).  </a:t>
            </a:r>
            <a:r>
              <a:rPr lang="en-US" altLang="en-US" sz="1400" b="1" dirty="0">
                <a:latin typeface="News Gothic MT" panose="020B0504020203020204" pitchFamily="34" charset="0"/>
              </a:rPr>
              <a:t>Make-up testing materials must be returned to C2 by March </a:t>
            </a:r>
            <a:r>
              <a:rPr lang="en-US" altLang="en-US" sz="1400" b="1" dirty="0" smtClean="0">
                <a:latin typeface="News Gothic MT" panose="020B0504020203020204" pitchFamily="34" charset="0"/>
              </a:rPr>
              <a:t>18.</a:t>
            </a:r>
            <a:endParaRPr lang="en-US" altLang="en-US" sz="1400" b="1" dirty="0">
              <a:latin typeface="News Gothic MT" panose="020B0504020203020204" pitchFamily="34" charset="0"/>
            </a:endParaRPr>
          </a:p>
          <a:p>
            <a:pPr marL="101600" indent="0">
              <a:buNone/>
            </a:pPr>
            <a:r>
              <a:rPr lang="en-US" altLang="en-US" sz="1050" b="1" dirty="0">
                <a:latin typeface="News Gothic MT" panose="020B0504020203020204" pitchFamily="34" charset="0"/>
              </a:rPr>
              <a:t/>
            </a:r>
            <a:br>
              <a:rPr lang="en-US" altLang="en-US" sz="1050" b="1" dirty="0">
                <a:latin typeface="News Gothic MT" panose="020B0504020203020204" pitchFamily="34" charset="0"/>
              </a:rPr>
            </a:br>
            <a:endParaRPr lang="en-US" altLang="en-US" sz="1050" b="1" dirty="0">
              <a:latin typeface="News Gothic MT" panose="020B0504020203020204" pitchFamily="34" charset="0"/>
            </a:endParaRPr>
          </a:p>
        </p:txBody>
      </p:sp>
      <p:sp>
        <p:nvSpPr>
          <p:cNvPr id="107" name="Google Shape;107;p19"/>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21</a:t>
            </a:fld>
            <a:endParaRPr/>
          </a:p>
        </p:txBody>
      </p:sp>
    </p:spTree>
    <p:extLst>
      <p:ext uri="{BB962C8B-B14F-4D97-AF65-F5344CB8AC3E}">
        <p14:creationId xmlns:p14="http://schemas.microsoft.com/office/powerpoint/2010/main" val="14042201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Profile Sheets</a:t>
            </a:r>
            <a:endParaRPr lang="en-US" dirty="0"/>
          </a:p>
        </p:txBody>
      </p:sp>
      <p:sp>
        <p:nvSpPr>
          <p:cNvPr id="3" name="Text Placeholder 2"/>
          <p:cNvSpPr>
            <a:spLocks noGrp="1"/>
          </p:cNvSpPr>
          <p:nvPr>
            <p:ph type="body" idx="1"/>
          </p:nvPr>
        </p:nvSpPr>
        <p:spPr/>
        <p:txBody>
          <a:bodyPr/>
          <a:lstStyle/>
          <a:p>
            <a:r>
              <a:rPr lang="en-US" sz="2000" dirty="0" smtClean="0"/>
              <a:t>Profile Sheets should be attached ONLY to overage test booklets used to test additional students whose data was not submitted by the January 9</a:t>
            </a:r>
            <a:r>
              <a:rPr lang="en-US" sz="2000" baseline="30000" dirty="0" smtClean="0"/>
              <a:t>th</a:t>
            </a:r>
            <a:r>
              <a:rPr lang="en-US" sz="2000" dirty="0" smtClean="0"/>
              <a:t> deadline.</a:t>
            </a:r>
          </a:p>
          <a:p>
            <a:r>
              <a:rPr lang="en-US" sz="2000" dirty="0" smtClean="0"/>
              <a:t>This should be done after the test is completed.</a:t>
            </a:r>
          </a:p>
          <a:p>
            <a:r>
              <a:rPr lang="en-US" sz="2000" dirty="0" smtClean="0"/>
              <a:t>Profile sheets should not be </a:t>
            </a:r>
            <a:r>
              <a:rPr lang="en-US" sz="2000" smtClean="0"/>
              <a:t>attached to student </a:t>
            </a:r>
            <a:r>
              <a:rPr lang="en-US" sz="2000" dirty="0" smtClean="0"/>
              <a:t>test booklets with demographic information printed on the front cover.</a:t>
            </a:r>
            <a:endParaRPr lang="en-US" sz="2000"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22</a:t>
            </a:fld>
            <a:endParaRPr lang="en"/>
          </a:p>
        </p:txBody>
      </p:sp>
    </p:spTree>
    <p:extLst>
      <p:ext uri="{BB962C8B-B14F-4D97-AF65-F5344CB8AC3E}">
        <p14:creationId xmlns:p14="http://schemas.microsoft.com/office/powerpoint/2010/main" val="31528966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ctrTitle" idx="4294967295"/>
          </p:nvPr>
        </p:nvSpPr>
        <p:spPr>
          <a:xfrm>
            <a:off x="1450109" y="1200727"/>
            <a:ext cx="5948218" cy="3116440"/>
          </a:xfrm>
          <a:prstGeom prst="rect">
            <a:avLst/>
          </a:prstGeom>
        </p:spPr>
        <p:txBody>
          <a:bodyPr spcFirstLastPara="1" wrap="square" lIns="91425" tIns="91425" rIns="91425" bIns="91425" anchor="t" anchorCtr="0">
            <a:noAutofit/>
          </a:bodyPr>
          <a:lstStyle/>
          <a:p>
            <a:pPr marL="0" indent="0">
              <a:buNone/>
              <a:defRPr/>
            </a:pPr>
            <a:r>
              <a:rPr lang="en-US" sz="1200" dirty="0">
                <a:solidFill>
                  <a:srgbClr val="002060"/>
                </a:solidFill>
              </a:rPr>
              <a:t>1. </a:t>
            </a:r>
            <a:r>
              <a:rPr lang="en-US" sz="1400" b="1" dirty="0">
                <a:solidFill>
                  <a:srgbClr val="002060"/>
                </a:solidFill>
                <a:latin typeface="News Gothic MT" panose="020B0504020203020204" pitchFamily="34" charset="0"/>
              </a:rPr>
              <a:t>Arrange test booklets by school, by domain, and in order</a:t>
            </a:r>
            <a:r>
              <a:rPr lang="en-US" sz="1400" dirty="0">
                <a:solidFill>
                  <a:srgbClr val="002060"/>
                </a:solidFill>
                <a:latin typeface="News Gothic MT" panose="020B0504020203020204" pitchFamily="34" charset="0"/>
              </a:rPr>
              <a:t> </a:t>
            </a:r>
            <a:r>
              <a:rPr lang="en-US" sz="1400" b="1" dirty="0">
                <a:solidFill>
                  <a:srgbClr val="002060"/>
                </a:solidFill>
                <a:latin typeface="News Gothic MT" panose="020B0504020203020204" pitchFamily="34" charset="0"/>
              </a:rPr>
              <a:t>by security number.</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2. Band test booklets using a RUBBER band, not a paper band.</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3. Complete a Header Sheet for verbal and a Header Sheet for nonverbal (Appendix D of TAM).</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4. List the test booklets retained for make-ups on the Header Sheets for the affected schools.</a:t>
            </a:r>
            <a:br>
              <a:rPr lang="en-US" sz="1400" b="1" dirty="0">
                <a:solidFill>
                  <a:srgbClr val="002060"/>
                </a:solidFill>
                <a:latin typeface="News Gothic MT" panose="020B0504020203020204" pitchFamily="34" charset="0"/>
              </a:rPr>
            </a:br>
            <a:r>
              <a:rPr lang="en-US" sz="1400" dirty="0">
                <a:solidFill>
                  <a:srgbClr val="002060"/>
                </a:solidFill>
                <a:latin typeface="News Gothic MT" panose="020B0504020203020204" pitchFamily="34" charset="0"/>
              </a:rPr>
              <a:t>5. </a:t>
            </a:r>
            <a:r>
              <a:rPr lang="en-US" sz="1400" b="1" dirty="0">
                <a:solidFill>
                  <a:srgbClr val="002060"/>
                </a:solidFill>
                <a:latin typeface="News Gothic MT" panose="020B0504020203020204" pitchFamily="34" charset="0"/>
              </a:rPr>
              <a:t>All information on Header Sheet must be completed.</a:t>
            </a:r>
            <a:br>
              <a:rPr lang="en-US" sz="1400" b="1" dirty="0">
                <a:solidFill>
                  <a:srgbClr val="002060"/>
                </a:solidFill>
                <a:latin typeface="News Gothic MT" panose="020B0504020203020204" pitchFamily="34" charset="0"/>
              </a:rPr>
            </a:br>
            <a:r>
              <a:rPr lang="en-US" sz="1400" dirty="0">
                <a:solidFill>
                  <a:srgbClr val="FF0000"/>
                </a:solidFill>
                <a:latin typeface="News Gothic MT" panose="020B0504020203020204" pitchFamily="34" charset="0"/>
              </a:rPr>
              <a:t>6. </a:t>
            </a:r>
            <a:r>
              <a:rPr lang="en-US" sz="1400" b="1" dirty="0">
                <a:solidFill>
                  <a:srgbClr val="FF0000"/>
                </a:solidFill>
                <a:latin typeface="News Gothic MT" panose="020B0504020203020204" pitchFamily="34" charset="0"/>
              </a:rPr>
              <a:t>Do not use abbreviations for schools on the Header Sheets.</a:t>
            </a:r>
            <a:r>
              <a:rPr lang="en-US" sz="1400" b="1" dirty="0">
                <a:solidFill>
                  <a:schemeClr val="accent2"/>
                </a:solidFill>
                <a:latin typeface="News Gothic MT" panose="020B0504020203020204" pitchFamily="34" charset="0"/>
              </a:rPr>
              <a:t/>
            </a:r>
            <a:br>
              <a:rPr lang="en-US" sz="1400" b="1" dirty="0">
                <a:solidFill>
                  <a:schemeClr val="accent2"/>
                </a:solidFill>
                <a:latin typeface="News Gothic MT" panose="020B0504020203020204" pitchFamily="34" charset="0"/>
              </a:rPr>
            </a:br>
            <a:r>
              <a:rPr lang="en-US" sz="1400" dirty="0">
                <a:solidFill>
                  <a:srgbClr val="002060"/>
                </a:solidFill>
                <a:latin typeface="News Gothic MT" panose="020B0504020203020204" pitchFamily="34" charset="0"/>
              </a:rPr>
              <a:t>7. </a:t>
            </a:r>
            <a:r>
              <a:rPr lang="en-US" sz="1400" b="1" dirty="0">
                <a:solidFill>
                  <a:srgbClr val="002060"/>
                </a:solidFill>
                <a:latin typeface="News Gothic MT" panose="020B0504020203020204" pitchFamily="34" charset="0"/>
              </a:rPr>
              <a:t>Package materials for return to PTC:  Scorable, Non-Scorable.</a:t>
            </a:r>
            <a:br>
              <a:rPr lang="en-US" sz="1400" b="1" dirty="0">
                <a:solidFill>
                  <a:srgbClr val="002060"/>
                </a:solidFill>
                <a:latin typeface="News Gothic MT" panose="020B0504020203020204" pitchFamily="34" charset="0"/>
              </a:rPr>
            </a:br>
            <a:r>
              <a:rPr lang="en-US" sz="1400" dirty="0">
                <a:solidFill>
                  <a:srgbClr val="002060"/>
                </a:solidFill>
                <a:latin typeface="News Gothic MT" panose="020B0504020203020204" pitchFamily="34" charset="0"/>
              </a:rPr>
              <a:t>8. </a:t>
            </a:r>
            <a:r>
              <a:rPr lang="en-US" sz="1400" b="1" dirty="0">
                <a:solidFill>
                  <a:srgbClr val="002060"/>
                </a:solidFill>
                <a:latin typeface="News Gothic MT" panose="020B0504020203020204" pitchFamily="34" charset="0"/>
              </a:rPr>
              <a:t>Complete the comment sheet (Appendix C of TAM) and return it to PTC.</a:t>
            </a:r>
            <a:br>
              <a:rPr lang="en-US" sz="1400" b="1" dirty="0">
                <a:solidFill>
                  <a:srgbClr val="002060"/>
                </a:solidFill>
                <a:latin typeface="News Gothic MT" panose="020B0504020203020204" pitchFamily="34" charset="0"/>
              </a:rPr>
            </a:br>
            <a:r>
              <a:rPr lang="en-US" sz="1400" dirty="0">
                <a:solidFill>
                  <a:srgbClr val="FF0000"/>
                </a:solidFill>
                <a:latin typeface="News Gothic MT" panose="020B0504020203020204" pitchFamily="34" charset="0"/>
              </a:rPr>
              <a:t>9. </a:t>
            </a:r>
            <a:r>
              <a:rPr lang="en-US" sz="1400" b="1" dirty="0">
                <a:solidFill>
                  <a:srgbClr val="FF0000"/>
                </a:solidFill>
                <a:latin typeface="News Gothic MT" panose="020B0504020203020204" pitchFamily="34" charset="0"/>
              </a:rPr>
              <a:t>Remember to sign manipulatives back to the PTC with a count of complete and incomplete sets.</a:t>
            </a:r>
          </a:p>
        </p:txBody>
      </p:sp>
      <p:sp>
        <p:nvSpPr>
          <p:cNvPr id="99" name="Google Shape;99;p18"/>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23</a:t>
            </a:fld>
            <a:endParaRPr/>
          </a:p>
        </p:txBody>
      </p:sp>
      <p:sp>
        <p:nvSpPr>
          <p:cNvPr id="10" name="TextBox 9">
            <a:extLst>
              <a:ext uri="{FF2B5EF4-FFF2-40B4-BE49-F238E27FC236}">
                <a16:creationId xmlns:a16="http://schemas.microsoft.com/office/drawing/2014/main" xmlns="" id="{100A1B39-2520-47EA-BDA8-1F0DC2A31F65}"/>
              </a:ext>
            </a:extLst>
          </p:cNvPr>
          <p:cNvSpPr txBox="1"/>
          <p:nvPr/>
        </p:nvSpPr>
        <p:spPr>
          <a:xfrm>
            <a:off x="1833417" y="694825"/>
            <a:ext cx="4590472" cy="523220"/>
          </a:xfrm>
          <a:prstGeom prst="rect">
            <a:avLst/>
          </a:prstGeom>
          <a:noFill/>
        </p:spPr>
        <p:txBody>
          <a:bodyPr wrap="square">
            <a:spAutoFit/>
          </a:bodyPr>
          <a:lstStyle/>
          <a:p>
            <a:r>
              <a:rPr lang="en-US" altLang="en-US" sz="1400" b="1" dirty="0">
                <a:latin typeface="News Gothic MT" panose="020B0504020203020204" pitchFamily="34" charset="0"/>
              </a:rPr>
              <a:t>PROCEDURES AFTER TEST ADMINISTRATION:</a:t>
            </a:r>
            <a:br>
              <a:rPr lang="en-US" altLang="en-US" sz="1400" b="1" dirty="0">
                <a:latin typeface="News Gothic MT" panose="020B0504020203020204" pitchFamily="34" charset="0"/>
              </a:rPr>
            </a:br>
            <a:r>
              <a:rPr lang="en-US" altLang="en-US" sz="1400" b="1" dirty="0">
                <a:latin typeface="News Gothic MT" panose="020B0504020203020204" pitchFamily="34" charset="0"/>
              </a:rPr>
              <a:t>Test Administrators</a:t>
            </a:r>
            <a:endParaRPr lang="en-US" b="1" dirty="0">
              <a:latin typeface="News Gothic MT" panose="020B0504020203020204" pitchFamily="34" charset="0"/>
            </a:endParaRPr>
          </a:p>
        </p:txBody>
      </p:sp>
    </p:spTree>
    <p:extLst>
      <p:ext uri="{BB962C8B-B14F-4D97-AF65-F5344CB8AC3E}">
        <p14:creationId xmlns:p14="http://schemas.microsoft.com/office/powerpoint/2010/main" val="30410440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ctrTitle" idx="4294967295"/>
          </p:nvPr>
        </p:nvSpPr>
        <p:spPr>
          <a:xfrm>
            <a:off x="1436856" y="1353127"/>
            <a:ext cx="5948218" cy="2724728"/>
          </a:xfrm>
          <a:prstGeom prst="rect">
            <a:avLst/>
          </a:prstGeom>
        </p:spPr>
        <p:txBody>
          <a:bodyPr spcFirstLastPara="1" wrap="square" lIns="91425" tIns="91425" rIns="91425" bIns="91425" anchor="t" anchorCtr="0">
            <a:noAutofit/>
          </a:bodyPr>
          <a:lstStyle/>
          <a:p>
            <a:pPr>
              <a:defRPr/>
            </a:pPr>
            <a:r>
              <a:rPr lang="en-US" sz="1400" b="1" dirty="0">
                <a:solidFill>
                  <a:srgbClr val="002060"/>
                </a:solidFill>
              </a:rPr>
              <a:t>1</a:t>
            </a:r>
            <a:r>
              <a:rPr lang="en-US" sz="1400" b="1" dirty="0">
                <a:latin typeface="News Gothic MT" panose="020B0504020203020204" pitchFamily="34" charset="0"/>
              </a:rPr>
              <a:t>. </a:t>
            </a:r>
            <a:r>
              <a:rPr lang="en-US" sz="1400" b="1" dirty="0">
                <a:solidFill>
                  <a:srgbClr val="002060"/>
                </a:solidFill>
                <a:latin typeface="News Gothic MT" panose="020B0504020203020204" pitchFamily="34" charset="0"/>
              </a:rPr>
              <a:t>PTCs should refer to DAP (pgs. 7-9) for instructions on returning </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    materials to contractor.</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2. PTCs should send the yellow copy of the test booklet security </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    checklists back to the contractor with the non-scorable </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   </a:t>
            </a:r>
            <a:r>
              <a:rPr lang="en-US" sz="1400" dirty="0">
                <a:solidFill>
                  <a:srgbClr val="002060"/>
                </a:solidFill>
                <a:latin typeface="News Gothic MT" panose="020B0504020203020204" pitchFamily="34" charset="0"/>
              </a:rPr>
              <a:t> </a:t>
            </a:r>
            <a:r>
              <a:rPr lang="en-US" sz="1400" b="1" dirty="0">
                <a:solidFill>
                  <a:srgbClr val="002060"/>
                </a:solidFill>
                <a:latin typeface="News Gothic MT" panose="020B0504020203020204" pitchFamily="34" charset="0"/>
              </a:rPr>
              <a:t>materials, as well as the district copy of the TAM security </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    checklist.</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3. Manipulatives and signed test security documents should be </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    retained in the district.  Do not send these back to C2.</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4. Remember:</a:t>
            </a:r>
            <a:r>
              <a:rPr lang="en-US" sz="1400" b="1" dirty="0">
                <a:latin typeface="News Gothic MT" panose="020B0504020203020204" pitchFamily="34" charset="0"/>
              </a:rPr>
              <a:t>  </a:t>
            </a:r>
            <a:r>
              <a:rPr lang="en-US" sz="1400" b="1" dirty="0">
                <a:solidFill>
                  <a:srgbClr val="FF0000"/>
                </a:solidFill>
                <a:latin typeface="News Gothic MT" panose="020B0504020203020204" pitchFamily="34" charset="0"/>
              </a:rPr>
              <a:t>PTCs must return a copy of the Manipulative </a:t>
            </a:r>
            <a:br>
              <a:rPr lang="en-US" sz="1400" b="1" dirty="0">
                <a:solidFill>
                  <a:srgbClr val="FF0000"/>
                </a:solidFill>
                <a:latin typeface="News Gothic MT" panose="020B0504020203020204" pitchFamily="34" charset="0"/>
              </a:rPr>
            </a:br>
            <a:r>
              <a:rPr lang="en-US" sz="1400" b="1" dirty="0">
                <a:solidFill>
                  <a:srgbClr val="FF0000"/>
                </a:solidFill>
                <a:latin typeface="News Gothic MT" panose="020B0504020203020204" pitchFamily="34" charset="0"/>
              </a:rPr>
              <a:t>    Inventory Form (DAP, p. 26) with non-scorable materials</a:t>
            </a:r>
            <a:r>
              <a:rPr lang="en-US" sz="1400" b="1" dirty="0">
                <a:latin typeface="News Gothic MT" panose="020B0504020203020204" pitchFamily="34" charset="0"/>
              </a:rPr>
              <a:t>. </a:t>
            </a:r>
            <a:br>
              <a:rPr lang="en-US" sz="1400" b="1" dirty="0">
                <a:latin typeface="News Gothic MT" panose="020B0504020203020204" pitchFamily="34" charset="0"/>
              </a:rPr>
            </a:br>
            <a:r>
              <a:rPr lang="en-US" sz="1400" b="1" dirty="0">
                <a:solidFill>
                  <a:srgbClr val="002060"/>
                </a:solidFill>
                <a:latin typeface="News Gothic MT" panose="020B0504020203020204" pitchFamily="34" charset="0"/>
              </a:rPr>
              <a:t>5</a:t>
            </a:r>
            <a:r>
              <a:rPr lang="en-US" sz="1400" b="1" dirty="0">
                <a:latin typeface="News Gothic MT" panose="020B0504020203020204" pitchFamily="34" charset="0"/>
              </a:rPr>
              <a:t>. </a:t>
            </a:r>
            <a:r>
              <a:rPr lang="en-US" sz="1400" b="1" dirty="0">
                <a:solidFill>
                  <a:srgbClr val="002060"/>
                </a:solidFill>
                <a:latin typeface="News Gothic MT" panose="020B0504020203020204" pitchFamily="34" charset="0"/>
              </a:rPr>
              <a:t>Manipulatives are to be stored securely at the district level.</a:t>
            </a:r>
            <a:br>
              <a:rPr lang="en-US" sz="1400" b="1" dirty="0">
                <a:solidFill>
                  <a:srgbClr val="002060"/>
                </a:solidFill>
                <a:latin typeface="News Gothic MT" panose="020B0504020203020204" pitchFamily="34" charset="0"/>
              </a:rPr>
            </a:br>
            <a:r>
              <a:rPr lang="en-US" sz="1400" b="1" dirty="0">
                <a:solidFill>
                  <a:srgbClr val="002060"/>
                </a:solidFill>
                <a:latin typeface="News Gothic MT" panose="020B0504020203020204" pitchFamily="34" charset="0"/>
              </a:rPr>
              <a:t/>
            </a:r>
            <a:br>
              <a:rPr lang="en-US" sz="1400" b="1" dirty="0">
                <a:solidFill>
                  <a:srgbClr val="002060"/>
                </a:solidFill>
                <a:latin typeface="News Gothic MT" panose="020B0504020203020204" pitchFamily="34" charset="0"/>
              </a:rPr>
            </a:br>
            <a:endParaRPr lang="en-US" sz="1400" b="1" dirty="0">
              <a:solidFill>
                <a:srgbClr val="002060"/>
              </a:solidFill>
              <a:latin typeface="News Gothic MT" panose="020B0504020203020204" pitchFamily="34" charset="0"/>
            </a:endParaRPr>
          </a:p>
        </p:txBody>
      </p:sp>
      <p:sp>
        <p:nvSpPr>
          <p:cNvPr id="99" name="Google Shape;99;p18"/>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24</a:t>
            </a:fld>
            <a:endParaRPr/>
          </a:p>
        </p:txBody>
      </p:sp>
      <p:sp>
        <p:nvSpPr>
          <p:cNvPr id="10" name="TextBox 9">
            <a:extLst>
              <a:ext uri="{FF2B5EF4-FFF2-40B4-BE49-F238E27FC236}">
                <a16:creationId xmlns:a16="http://schemas.microsoft.com/office/drawing/2014/main" xmlns="" id="{100A1B39-2520-47EA-BDA8-1F0DC2A31F65}"/>
              </a:ext>
            </a:extLst>
          </p:cNvPr>
          <p:cNvSpPr txBox="1"/>
          <p:nvPr/>
        </p:nvSpPr>
        <p:spPr>
          <a:xfrm>
            <a:off x="1833417" y="694825"/>
            <a:ext cx="4590472" cy="523220"/>
          </a:xfrm>
          <a:prstGeom prst="rect">
            <a:avLst/>
          </a:prstGeom>
          <a:noFill/>
        </p:spPr>
        <p:txBody>
          <a:bodyPr wrap="square">
            <a:spAutoFit/>
          </a:bodyPr>
          <a:lstStyle/>
          <a:p>
            <a:r>
              <a:rPr lang="en-US" altLang="en-US" sz="1400" b="1" dirty="0">
                <a:latin typeface="News Gothic MT" panose="020B0504020203020204" pitchFamily="34" charset="0"/>
              </a:rPr>
              <a:t>PROCEDURES AFTER TEST ADMINISTRATION:</a:t>
            </a:r>
            <a:br>
              <a:rPr lang="en-US" altLang="en-US" sz="1400" b="1" dirty="0">
                <a:latin typeface="News Gothic MT" panose="020B0504020203020204" pitchFamily="34" charset="0"/>
              </a:rPr>
            </a:br>
            <a:r>
              <a:rPr lang="en-US" altLang="en-US" sz="1400" b="1" dirty="0">
                <a:latin typeface="News Gothic MT" panose="020B0504020203020204" pitchFamily="34" charset="0"/>
              </a:rPr>
              <a:t>Performance Tasks Contacts</a:t>
            </a:r>
            <a:endParaRPr lang="en-US" b="1" dirty="0">
              <a:latin typeface="News Gothic MT" panose="020B0504020203020204" pitchFamily="34" charset="0"/>
            </a:endParaRPr>
          </a:p>
        </p:txBody>
      </p:sp>
    </p:spTree>
    <p:extLst>
      <p:ext uri="{BB962C8B-B14F-4D97-AF65-F5344CB8AC3E}">
        <p14:creationId xmlns:p14="http://schemas.microsoft.com/office/powerpoint/2010/main" val="9444211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25</a:t>
            </a:fld>
            <a:endParaRPr lang="en"/>
          </a:p>
        </p:txBody>
      </p:sp>
      <p:sp>
        <p:nvSpPr>
          <p:cNvPr id="3" name="Rectangle 2"/>
          <p:cNvSpPr/>
          <p:nvPr/>
        </p:nvSpPr>
        <p:spPr>
          <a:xfrm>
            <a:off x="2257716" y="786867"/>
            <a:ext cx="3721007" cy="3416320"/>
          </a:xfrm>
          <a:prstGeom prst="rect">
            <a:avLst/>
          </a:prstGeom>
        </p:spPr>
        <p:txBody>
          <a:bodyPr wrap="square">
            <a:spAutoFit/>
          </a:bodyPr>
          <a:lstStyle/>
          <a:p>
            <a:r>
              <a:rPr lang="en-US" sz="800" b="1" dirty="0"/>
              <a:t>South Carolina Performance Tasks</a:t>
            </a:r>
            <a:r>
              <a:rPr lang="en-US" sz="800" dirty="0"/>
              <a:t> </a:t>
            </a:r>
            <a:r>
              <a:rPr lang="en-US" sz="800" b="1" dirty="0"/>
              <a:t>Manipulative Inventory</a:t>
            </a:r>
            <a:endParaRPr lang="en-US" sz="800" dirty="0"/>
          </a:p>
          <a:p>
            <a:r>
              <a:rPr lang="en-US" sz="800" b="1" dirty="0"/>
              <a:t>                                     Form </a:t>
            </a:r>
            <a:r>
              <a:rPr lang="en-US" sz="800" b="1" dirty="0" smtClean="0"/>
              <a:t>B 2025</a:t>
            </a:r>
            <a:endParaRPr lang="en-US" sz="800" b="1" dirty="0"/>
          </a:p>
          <a:p>
            <a:endParaRPr lang="en-US" sz="800" dirty="0"/>
          </a:p>
          <a:p>
            <a:r>
              <a:rPr lang="en-US" sz="800" b="1" dirty="0"/>
              <a:t> District: ____________________________________________________</a:t>
            </a:r>
            <a:endParaRPr lang="en-US" sz="800" dirty="0"/>
          </a:p>
          <a:p>
            <a:r>
              <a:rPr lang="en-US" sz="800" b="1" dirty="0"/>
              <a:t> PTC: _______________________________________________________</a:t>
            </a:r>
            <a:endParaRPr lang="en-US" sz="800" dirty="0"/>
          </a:p>
          <a:p>
            <a:r>
              <a:rPr lang="en-US" sz="800" b="1" dirty="0"/>
              <a:t> </a:t>
            </a:r>
          </a:p>
          <a:p>
            <a:r>
              <a:rPr lang="en-US" sz="800" b="1" dirty="0"/>
              <a:t>Number of complete Primary Sets: ______________________________</a:t>
            </a:r>
            <a:endParaRPr lang="en-US" sz="800" dirty="0"/>
          </a:p>
          <a:p>
            <a:endParaRPr lang="en-US" sz="800" b="1" dirty="0"/>
          </a:p>
          <a:p>
            <a:r>
              <a:rPr lang="en-US" sz="800" b="1" dirty="0"/>
              <a:t> Number of incomplete/damaged Primary Sets: ____________________</a:t>
            </a:r>
            <a:endParaRPr lang="en-US" sz="800" dirty="0"/>
          </a:p>
          <a:p>
            <a:endParaRPr lang="en-US" sz="800" b="1" dirty="0"/>
          </a:p>
          <a:p>
            <a:r>
              <a:rPr lang="en-US" sz="800" b="1" dirty="0"/>
              <a:t> Number of complete Intermediate Sets: __________________________</a:t>
            </a:r>
            <a:endParaRPr lang="en-US" sz="800" dirty="0"/>
          </a:p>
          <a:p>
            <a:r>
              <a:rPr lang="en-US" sz="800" b="1" dirty="0"/>
              <a:t> </a:t>
            </a:r>
          </a:p>
          <a:p>
            <a:r>
              <a:rPr lang="en-US" sz="800" b="1" dirty="0"/>
              <a:t>Number of incomplete/damaged Intermediate Sets: ________________</a:t>
            </a:r>
            <a:endParaRPr lang="en-US" sz="800" dirty="0"/>
          </a:p>
          <a:p>
            <a:r>
              <a:rPr lang="en-US" sz="800" b="1" dirty="0"/>
              <a:t> Manipulatives are secure test materials. They must be stored securely at the district level and may be monitored by the South Carolina Department of Education.</a:t>
            </a:r>
            <a:endParaRPr lang="en-US" sz="800" dirty="0"/>
          </a:p>
          <a:p>
            <a:r>
              <a:rPr lang="en-US" sz="800" b="1" dirty="0"/>
              <a:t> </a:t>
            </a:r>
            <a:endParaRPr lang="en-US" sz="800" dirty="0"/>
          </a:p>
          <a:p>
            <a:r>
              <a:rPr lang="en-US" sz="800" b="1" dirty="0"/>
              <a:t>Our PTA Manipulatives are securely stored at ____________________</a:t>
            </a:r>
            <a:endParaRPr lang="en-US" sz="800" dirty="0"/>
          </a:p>
          <a:p>
            <a:r>
              <a:rPr lang="en-US" sz="800" b="1" dirty="0"/>
              <a:t> </a:t>
            </a:r>
            <a:endParaRPr lang="en-US" sz="800" dirty="0"/>
          </a:p>
          <a:p>
            <a:r>
              <a:rPr lang="en-US" sz="800" b="1" dirty="0"/>
              <a:t>___________________________________________________________.</a:t>
            </a:r>
            <a:endParaRPr lang="en-US" sz="800" dirty="0"/>
          </a:p>
          <a:p>
            <a:r>
              <a:rPr lang="en-US" sz="800" b="1" dirty="0"/>
              <a:t>                                (location)</a:t>
            </a:r>
            <a:endParaRPr lang="en-US" sz="800" dirty="0"/>
          </a:p>
          <a:p>
            <a:r>
              <a:rPr lang="en-US" sz="800" b="1" dirty="0"/>
              <a:t> </a:t>
            </a:r>
            <a:endParaRPr lang="en-US" sz="800" dirty="0"/>
          </a:p>
          <a:p>
            <a:r>
              <a:rPr lang="en-US" sz="800" b="1" dirty="0"/>
              <a:t>Signature of PTC: ____________________________________________</a:t>
            </a:r>
            <a:endParaRPr lang="en-US" sz="800" dirty="0"/>
          </a:p>
          <a:p>
            <a:r>
              <a:rPr lang="en-US" sz="800" b="1" dirty="0"/>
              <a:t> Date: _______________________________________________________</a:t>
            </a:r>
            <a:endParaRPr lang="en-US" sz="800" dirty="0"/>
          </a:p>
          <a:p>
            <a:r>
              <a:rPr lang="en-US" sz="800" b="1" dirty="0"/>
              <a:t> </a:t>
            </a:r>
            <a:endParaRPr lang="en-US" sz="800" dirty="0"/>
          </a:p>
          <a:p>
            <a:r>
              <a:rPr lang="en-US" sz="800" b="1" dirty="0"/>
              <a:t> Note:  Place this Inventory in the first box of Non-</a:t>
            </a:r>
            <a:r>
              <a:rPr lang="en-US" sz="800" b="1" dirty="0" err="1"/>
              <a:t>Scorables</a:t>
            </a:r>
            <a:r>
              <a:rPr lang="en-US" sz="800" b="1" dirty="0"/>
              <a:t>. Make a copy to store with manipulatives. </a:t>
            </a:r>
            <a:endParaRPr lang="en-US" sz="800" dirty="0"/>
          </a:p>
        </p:txBody>
      </p:sp>
    </p:spTree>
    <p:extLst>
      <p:ext uri="{BB962C8B-B14F-4D97-AF65-F5344CB8AC3E}">
        <p14:creationId xmlns:p14="http://schemas.microsoft.com/office/powerpoint/2010/main" val="22429358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1"/>
          <p:cNvSpPr txBox="1">
            <a:spLocks noGrp="1"/>
          </p:cNvSpPr>
          <p:nvPr>
            <p:ph type="title"/>
          </p:nvPr>
        </p:nvSpPr>
        <p:spPr>
          <a:xfrm>
            <a:off x="1096200" y="699987"/>
            <a:ext cx="3741000" cy="750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800" dirty="0">
                <a:latin typeface="News Gothic MT" panose="020B0504020203020204" pitchFamily="34" charset="0"/>
              </a:rPr>
              <a:t>UPS Pick-up</a:t>
            </a:r>
            <a:endParaRPr sz="2800" dirty="0">
              <a:latin typeface="News Gothic MT" panose="020B0504020203020204" pitchFamily="34" charset="0"/>
            </a:endParaRPr>
          </a:p>
        </p:txBody>
      </p:sp>
      <p:sp>
        <p:nvSpPr>
          <p:cNvPr id="122" name="Google Shape;122;p21"/>
          <p:cNvSpPr txBox="1">
            <a:spLocks noGrp="1"/>
          </p:cNvSpPr>
          <p:nvPr>
            <p:ph type="body" idx="1"/>
          </p:nvPr>
        </p:nvSpPr>
        <p:spPr>
          <a:xfrm>
            <a:off x="1096200" y="1257849"/>
            <a:ext cx="3741000" cy="2185200"/>
          </a:xfrm>
          <a:prstGeom prst="rect">
            <a:avLst/>
          </a:prstGeom>
        </p:spPr>
        <p:txBody>
          <a:bodyPr spcFirstLastPara="1" wrap="square" lIns="91425" tIns="91425" rIns="91425" bIns="91425" anchor="t" anchorCtr="0">
            <a:noAutofit/>
          </a:bodyPr>
          <a:lstStyle/>
          <a:p>
            <a:pPr marL="76200" indent="0">
              <a:buNone/>
              <a:defRPr/>
            </a:pPr>
            <a:r>
              <a:rPr lang="en-US" sz="1600" b="1" dirty="0">
                <a:solidFill>
                  <a:srgbClr val="FF0000"/>
                </a:solidFill>
                <a:latin typeface="News Gothic MT" panose="020B0504020203020204" pitchFamily="34" charset="0"/>
              </a:rPr>
              <a:t>Call C2 to schedule a pick-up for your materials if your district does not have a daily pick-up account with UPS.</a:t>
            </a:r>
          </a:p>
          <a:p>
            <a:pPr marL="0" indent="0">
              <a:buNone/>
              <a:defRPr/>
            </a:pPr>
            <a:r>
              <a:rPr lang="en-US" sz="1600" b="1" dirty="0">
                <a:latin typeface="News Gothic MT" panose="020B0504020203020204" pitchFamily="34" charset="0"/>
              </a:rPr>
              <a:t>When C2 has received your materials, you will receive an email to verify that all materials were returned or to let you know if there are problems or discrepancies.</a:t>
            </a:r>
          </a:p>
        </p:txBody>
      </p:sp>
      <p:sp>
        <p:nvSpPr>
          <p:cNvPr id="124" name="Google Shape;124;p21"/>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26</a:t>
            </a:fld>
            <a:endParaRPr/>
          </a:p>
        </p:txBody>
      </p:sp>
      <p:pic>
        <p:nvPicPr>
          <p:cNvPr id="1028" name="Picture 4" descr="Local UPS driver concerned about working conditions during coronavirus  pandemic | Coronavirus | khq.com">
            <a:extLst>
              <a:ext uri="{FF2B5EF4-FFF2-40B4-BE49-F238E27FC236}">
                <a16:creationId xmlns:a16="http://schemas.microsoft.com/office/drawing/2014/main" xmlns="" id="{2FE41902-CF05-4179-BBE8-BEEA93E085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285855">
            <a:off x="5008996" y="1550349"/>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ctrTitle" idx="4294967295"/>
          </p:nvPr>
        </p:nvSpPr>
        <p:spPr>
          <a:xfrm>
            <a:off x="1245704" y="1002601"/>
            <a:ext cx="6228522" cy="3026059"/>
          </a:xfrm>
          <a:prstGeom prst="rect">
            <a:avLst/>
          </a:prstGeom>
        </p:spPr>
        <p:txBody>
          <a:bodyPr spcFirstLastPara="1" wrap="square" lIns="91425" tIns="91425" rIns="91425" bIns="91425" anchor="t" anchorCtr="0">
            <a:noAutofit/>
          </a:bodyPr>
          <a:lstStyle/>
          <a:p>
            <a:pPr marL="285750" indent="-285750">
              <a:defRPr/>
            </a:pPr>
            <a:r>
              <a:rPr lang="en-US" sz="1600" b="1" i="1" dirty="0">
                <a:solidFill>
                  <a:srgbClr val="FF0000"/>
                </a:solidFill>
              </a:rPr>
              <a:t>We cannot change the pre-teaching or the items on the test.</a:t>
            </a:r>
            <a:r>
              <a:rPr lang="en-US" sz="1600" i="1" dirty="0">
                <a:solidFill>
                  <a:srgbClr val="FF0000"/>
                </a:solidFill>
              </a:rPr>
              <a:t/>
            </a:r>
            <a:br>
              <a:rPr lang="en-US" sz="1600" i="1" dirty="0">
                <a:solidFill>
                  <a:srgbClr val="FF0000"/>
                </a:solidFill>
              </a:rPr>
            </a:br>
            <a:r>
              <a:rPr lang="en-US" sz="1600" b="1" dirty="0">
                <a:solidFill>
                  <a:srgbClr val="002060"/>
                </a:solidFill>
              </a:rPr>
              <a:t>The PTA is designed to identify GT students.  Do not expect qualifying performance from all tested students. This test is designed to be difficult.</a:t>
            </a:r>
            <a:br>
              <a:rPr lang="en-US" sz="1600" b="1" dirty="0">
                <a:solidFill>
                  <a:srgbClr val="002060"/>
                </a:solidFill>
              </a:rPr>
            </a:br>
            <a:r>
              <a:rPr lang="en-US" sz="1600" b="1" dirty="0">
                <a:solidFill>
                  <a:srgbClr val="002060"/>
                </a:solidFill>
              </a:rPr>
              <a:t/>
            </a:r>
            <a:br>
              <a:rPr lang="en-US" sz="1600" b="1" dirty="0">
                <a:solidFill>
                  <a:srgbClr val="002060"/>
                </a:solidFill>
              </a:rPr>
            </a:br>
            <a:r>
              <a:rPr lang="en-US" sz="1600" b="1" dirty="0">
                <a:solidFill>
                  <a:srgbClr val="002060"/>
                </a:solidFill>
              </a:rPr>
              <a:t>Complete all information on Header Sheets, including test booklets retained for make-ups. Remember, no abbreviations for schools.</a:t>
            </a:r>
            <a:br>
              <a:rPr lang="en-US" sz="1600" b="1" dirty="0">
                <a:solidFill>
                  <a:srgbClr val="002060"/>
                </a:solidFill>
              </a:rPr>
            </a:br>
            <a:r>
              <a:rPr lang="en-US" sz="1600" b="1" dirty="0">
                <a:solidFill>
                  <a:srgbClr val="002060"/>
                </a:solidFill>
              </a:rPr>
              <a:t/>
            </a:r>
            <a:br>
              <a:rPr lang="en-US" sz="1600" b="1" dirty="0">
                <a:solidFill>
                  <a:srgbClr val="002060"/>
                </a:solidFill>
              </a:rPr>
            </a:br>
            <a:r>
              <a:rPr lang="en-US" sz="1600" b="1" dirty="0">
                <a:solidFill>
                  <a:srgbClr val="002060"/>
                </a:solidFill>
              </a:rPr>
              <a:t>Test administrators should manage the pre-teaching time; for example, the test administrator determines when enough productive student questioning and responses have taken place to explain the item. This will create effective and efficient time spent on pre-teaching.</a:t>
            </a:r>
            <a:br>
              <a:rPr lang="en-US" sz="1600" b="1" dirty="0">
                <a:solidFill>
                  <a:srgbClr val="002060"/>
                </a:solidFill>
              </a:rPr>
            </a:br>
            <a:endParaRPr lang="en-US" sz="1600" b="1" dirty="0">
              <a:solidFill>
                <a:srgbClr val="002060"/>
              </a:solidFill>
            </a:endParaRPr>
          </a:p>
        </p:txBody>
      </p:sp>
      <p:sp>
        <p:nvSpPr>
          <p:cNvPr id="99" name="Google Shape;99;p18"/>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27</a:t>
            </a:fld>
            <a:endParaRPr/>
          </a:p>
        </p:txBody>
      </p:sp>
      <p:sp>
        <p:nvSpPr>
          <p:cNvPr id="10" name="TextBox 9">
            <a:extLst>
              <a:ext uri="{FF2B5EF4-FFF2-40B4-BE49-F238E27FC236}">
                <a16:creationId xmlns:a16="http://schemas.microsoft.com/office/drawing/2014/main" xmlns="" id="{100A1B39-2520-47EA-BDA8-1F0DC2A31F65}"/>
              </a:ext>
            </a:extLst>
          </p:cNvPr>
          <p:cNvSpPr txBox="1"/>
          <p:nvPr/>
        </p:nvSpPr>
        <p:spPr>
          <a:xfrm>
            <a:off x="1833417" y="694825"/>
            <a:ext cx="4590472" cy="338554"/>
          </a:xfrm>
          <a:prstGeom prst="rect">
            <a:avLst/>
          </a:prstGeom>
          <a:noFill/>
        </p:spPr>
        <p:txBody>
          <a:bodyPr wrap="square">
            <a:spAutoFit/>
          </a:bodyPr>
          <a:lstStyle/>
          <a:p>
            <a:r>
              <a:rPr lang="en-US" altLang="en-US" sz="1600" b="1" dirty="0">
                <a:solidFill>
                  <a:srgbClr val="FF0000"/>
                </a:solidFill>
              </a:rPr>
              <a:t>Things to Emphasize to Test Administrators:</a:t>
            </a:r>
            <a:endParaRPr lang="en-US" sz="1600" b="1" dirty="0"/>
          </a:p>
        </p:txBody>
      </p:sp>
    </p:spTree>
    <p:extLst>
      <p:ext uri="{BB962C8B-B14F-4D97-AF65-F5344CB8AC3E}">
        <p14:creationId xmlns:p14="http://schemas.microsoft.com/office/powerpoint/2010/main" val="29079237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ctrTitle" idx="4294967295"/>
          </p:nvPr>
        </p:nvSpPr>
        <p:spPr>
          <a:xfrm>
            <a:off x="1477818" y="1335111"/>
            <a:ext cx="5948218" cy="2724728"/>
          </a:xfrm>
          <a:prstGeom prst="rect">
            <a:avLst/>
          </a:prstGeom>
        </p:spPr>
        <p:txBody>
          <a:bodyPr spcFirstLastPara="1" wrap="square" lIns="91425" tIns="91425" rIns="91425" bIns="91425" anchor="t" anchorCtr="0">
            <a:noAutofit/>
          </a:bodyPr>
          <a:lstStyle/>
          <a:p>
            <a:r>
              <a:rPr lang="en-US" sz="2000" dirty="0">
                <a:solidFill>
                  <a:schemeClr val="tx1"/>
                </a:solidFill>
                <a:latin typeface="News Gothic MT" panose="020B0504020203020204" pitchFamily="34" charset="0"/>
              </a:rPr>
              <a:t>District reports will be available for download via the C2 website by May </a:t>
            </a:r>
            <a:r>
              <a:rPr lang="en-US" sz="2000" dirty="0" smtClean="0">
                <a:solidFill>
                  <a:schemeClr val="tx1"/>
                </a:solidFill>
                <a:latin typeface="News Gothic MT" panose="020B0504020203020204" pitchFamily="34" charset="0"/>
              </a:rPr>
              <a:t>16, 2025.</a:t>
            </a:r>
            <a:r>
              <a:rPr lang="en-US" sz="2000" dirty="0">
                <a:solidFill>
                  <a:schemeClr val="tx1"/>
                </a:solidFill>
                <a:latin typeface="News Gothic MT" panose="020B0504020203020204" pitchFamily="34" charset="0"/>
              </a:rPr>
              <a:t/>
            </a:r>
            <a:br>
              <a:rPr lang="en-US" sz="2000" dirty="0">
                <a:solidFill>
                  <a:schemeClr val="tx1"/>
                </a:solidFill>
                <a:latin typeface="News Gothic MT" panose="020B0504020203020204" pitchFamily="34" charset="0"/>
              </a:rPr>
            </a:br>
            <a:r>
              <a:rPr lang="en-US" sz="2000" dirty="0">
                <a:solidFill>
                  <a:schemeClr val="tx1"/>
                </a:solidFill>
                <a:latin typeface="News Gothic MT" panose="020B0504020203020204" pitchFamily="34" charset="0"/>
              </a:rPr>
              <a:t>C2 will provide districts with individual score reports for students.  </a:t>
            </a:r>
            <a:br>
              <a:rPr lang="en-US" sz="2000" dirty="0">
                <a:solidFill>
                  <a:schemeClr val="tx1"/>
                </a:solidFill>
                <a:latin typeface="News Gothic MT" panose="020B0504020203020204" pitchFamily="34" charset="0"/>
              </a:rPr>
            </a:br>
            <a:r>
              <a:rPr lang="en-US" sz="2000" dirty="0">
                <a:solidFill>
                  <a:schemeClr val="tx1"/>
                </a:solidFill>
                <a:latin typeface="News Gothic MT" panose="020B0504020203020204" pitchFamily="34" charset="0"/>
              </a:rPr>
              <a:t>These reports will be shipped to districts no later than </a:t>
            </a:r>
            <a:r>
              <a:rPr lang="en-US" sz="2000" dirty="0" smtClean="0">
                <a:solidFill>
                  <a:schemeClr val="tx1"/>
                </a:solidFill>
                <a:latin typeface="News Gothic MT" panose="020B0504020203020204" pitchFamily="34" charset="0"/>
              </a:rPr>
              <a:t>May 30, 2025.</a:t>
            </a:r>
            <a:endParaRPr lang="en-US" sz="2000" dirty="0">
              <a:solidFill>
                <a:schemeClr val="tx1"/>
              </a:solidFill>
              <a:latin typeface="News Gothic MT" panose="020B0504020203020204" pitchFamily="34" charset="0"/>
            </a:endParaRPr>
          </a:p>
        </p:txBody>
      </p:sp>
      <p:sp>
        <p:nvSpPr>
          <p:cNvPr id="99" name="Google Shape;99;p18"/>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28</a:t>
            </a:fld>
            <a:endParaRPr/>
          </a:p>
        </p:txBody>
      </p:sp>
      <p:sp>
        <p:nvSpPr>
          <p:cNvPr id="10" name="TextBox 9">
            <a:extLst>
              <a:ext uri="{FF2B5EF4-FFF2-40B4-BE49-F238E27FC236}">
                <a16:creationId xmlns:a16="http://schemas.microsoft.com/office/drawing/2014/main" xmlns="" id="{100A1B39-2520-47EA-BDA8-1F0DC2A31F65}"/>
              </a:ext>
            </a:extLst>
          </p:cNvPr>
          <p:cNvSpPr txBox="1"/>
          <p:nvPr/>
        </p:nvSpPr>
        <p:spPr>
          <a:xfrm>
            <a:off x="1833417" y="694825"/>
            <a:ext cx="4590472" cy="461665"/>
          </a:xfrm>
          <a:prstGeom prst="rect">
            <a:avLst/>
          </a:prstGeom>
          <a:noFill/>
        </p:spPr>
        <p:txBody>
          <a:bodyPr wrap="square">
            <a:spAutoFit/>
          </a:bodyPr>
          <a:lstStyle/>
          <a:p>
            <a:r>
              <a:rPr lang="en-US" sz="2400" b="1" dirty="0">
                <a:latin typeface="News Gothic MT" panose="020B0504020203020204" pitchFamily="34" charset="0"/>
              </a:rPr>
              <a:t>Student Test Results</a:t>
            </a:r>
          </a:p>
        </p:txBody>
      </p:sp>
    </p:spTree>
    <p:extLst>
      <p:ext uri="{BB962C8B-B14F-4D97-AF65-F5344CB8AC3E}">
        <p14:creationId xmlns:p14="http://schemas.microsoft.com/office/powerpoint/2010/main" val="29627189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29</a:t>
            </a:fld>
            <a:endParaRPr lang="en"/>
          </a:p>
        </p:txBody>
      </p:sp>
      <p:graphicFrame>
        <p:nvGraphicFramePr>
          <p:cNvPr id="4" name="Table 3"/>
          <p:cNvGraphicFramePr>
            <a:graphicFrameLocks noGrp="1"/>
          </p:cNvGraphicFramePr>
          <p:nvPr>
            <p:extLst>
              <p:ext uri="{D42A27DB-BD31-4B8C-83A1-F6EECF244321}">
                <p14:modId xmlns:p14="http://schemas.microsoft.com/office/powerpoint/2010/main" val="490779141"/>
              </p:ext>
            </p:extLst>
          </p:nvPr>
        </p:nvGraphicFramePr>
        <p:xfrm>
          <a:off x="1504335" y="934064"/>
          <a:ext cx="6223820" cy="3215177"/>
        </p:xfrm>
        <a:graphic>
          <a:graphicData uri="http://schemas.openxmlformats.org/drawingml/2006/table">
            <a:tbl>
              <a:tblPr firstRow="1" firstCol="1" lastRow="1" lastCol="1" bandRow="1" bandCol="1">
                <a:tableStyleId>{B9B8CD1F-CBD9-410D-9D17-EAFDCD370ED7}</a:tableStyleId>
              </a:tblPr>
              <a:tblGrid>
                <a:gridCol w="3519949">
                  <a:extLst>
                    <a:ext uri="{9D8B030D-6E8A-4147-A177-3AD203B41FA5}">
                      <a16:colId xmlns:a16="http://schemas.microsoft.com/office/drawing/2014/main" xmlns="" val="2606092057"/>
                    </a:ext>
                  </a:extLst>
                </a:gridCol>
                <a:gridCol w="2703871">
                  <a:extLst>
                    <a:ext uri="{9D8B030D-6E8A-4147-A177-3AD203B41FA5}">
                      <a16:colId xmlns:a16="http://schemas.microsoft.com/office/drawing/2014/main" xmlns="" val="1279673389"/>
                    </a:ext>
                  </a:extLst>
                </a:gridCol>
              </a:tblGrid>
              <a:tr h="192617">
                <a:tc>
                  <a:txBody>
                    <a:bodyPr/>
                    <a:lstStyle/>
                    <a:p>
                      <a:pPr marL="0" marR="0">
                        <a:lnSpc>
                          <a:spcPct val="107000"/>
                        </a:lnSpc>
                        <a:spcBef>
                          <a:spcPts val="0"/>
                        </a:spcBef>
                        <a:spcAft>
                          <a:spcPts val="800"/>
                        </a:spcAft>
                      </a:pPr>
                      <a:r>
                        <a:rPr lang="en-US" sz="1000" b="1" dirty="0">
                          <a:effectLst/>
                        </a:rPr>
                        <a:t>ITEM</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tc>
                  <a:txBody>
                    <a:bodyPr/>
                    <a:lstStyle/>
                    <a:p>
                      <a:pPr marL="0" marR="0">
                        <a:lnSpc>
                          <a:spcPct val="107000"/>
                        </a:lnSpc>
                        <a:spcBef>
                          <a:spcPts val="0"/>
                        </a:spcBef>
                        <a:spcAft>
                          <a:spcPts val="800"/>
                        </a:spcAft>
                      </a:pPr>
                      <a:r>
                        <a:rPr lang="en-US" sz="1000" b="1">
                          <a:effectLst/>
                        </a:rPr>
                        <a:t>DATE</a:t>
                      </a:r>
                      <a:endParaRPr lang="en-US" sz="800" b="1">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extLst>
                  <a:ext uri="{0D108BD9-81ED-4DB2-BD59-A6C34878D82A}">
                    <a16:rowId xmlns:a16="http://schemas.microsoft.com/office/drawing/2014/main" xmlns="" val="4247024815"/>
                  </a:ext>
                </a:extLst>
              </a:tr>
              <a:tr h="194412">
                <a:tc>
                  <a:txBody>
                    <a:bodyPr/>
                    <a:lstStyle/>
                    <a:p>
                      <a:pPr marL="0" marR="0">
                        <a:lnSpc>
                          <a:spcPct val="107000"/>
                        </a:lnSpc>
                        <a:spcBef>
                          <a:spcPts val="0"/>
                        </a:spcBef>
                        <a:spcAft>
                          <a:spcPts val="800"/>
                        </a:spcAft>
                      </a:pPr>
                      <a:r>
                        <a:rPr lang="en-US" sz="1000" b="1" dirty="0">
                          <a:effectLst/>
                        </a:rPr>
                        <a:t>Student Data Due</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tc>
                  <a:txBody>
                    <a:bodyPr/>
                    <a:lstStyle/>
                    <a:p>
                      <a:pPr marL="0" marR="0">
                        <a:lnSpc>
                          <a:spcPct val="107000"/>
                        </a:lnSpc>
                        <a:spcBef>
                          <a:spcPts val="0"/>
                        </a:spcBef>
                        <a:spcAft>
                          <a:spcPts val="800"/>
                        </a:spcAft>
                      </a:pPr>
                      <a:r>
                        <a:rPr lang="en-US" sz="1000" b="1" dirty="0">
                          <a:effectLst/>
                        </a:rPr>
                        <a:t>January 9, </a:t>
                      </a:r>
                      <a:r>
                        <a:rPr lang="en-US" sz="1000" b="1" dirty="0" smtClean="0">
                          <a:effectLst/>
                        </a:rPr>
                        <a:t>2025</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extLst>
                  <a:ext uri="{0D108BD9-81ED-4DB2-BD59-A6C34878D82A}">
                    <a16:rowId xmlns:a16="http://schemas.microsoft.com/office/drawing/2014/main" xmlns="" val="3724869"/>
                  </a:ext>
                </a:extLst>
              </a:tr>
              <a:tr h="388825">
                <a:tc>
                  <a:txBody>
                    <a:bodyPr/>
                    <a:lstStyle/>
                    <a:p>
                      <a:pPr marL="0" marR="0">
                        <a:lnSpc>
                          <a:spcPct val="107000"/>
                        </a:lnSpc>
                        <a:spcBef>
                          <a:spcPts val="0"/>
                        </a:spcBef>
                        <a:spcAft>
                          <a:spcPts val="800"/>
                        </a:spcAft>
                      </a:pPr>
                      <a:r>
                        <a:rPr lang="en-US" sz="1000" b="1" dirty="0">
                          <a:effectLst/>
                        </a:rPr>
                        <a:t>Shipping of TAMs</a:t>
                      </a:r>
                    </a:p>
                  </a:txBody>
                  <a:tcPr marL="49475" marR="49475" marT="0" marB="0"/>
                </a:tc>
                <a:tc>
                  <a:txBody>
                    <a:bodyPr/>
                    <a:lstStyle/>
                    <a:p>
                      <a:pPr marL="0" marR="0">
                        <a:lnSpc>
                          <a:spcPct val="107000"/>
                        </a:lnSpc>
                        <a:spcBef>
                          <a:spcPts val="0"/>
                        </a:spcBef>
                        <a:spcAft>
                          <a:spcPts val="800"/>
                        </a:spcAft>
                      </a:pPr>
                      <a:r>
                        <a:rPr lang="en-US" sz="1000" b="1" dirty="0">
                          <a:effectLst/>
                        </a:rPr>
                        <a:t>By January </a:t>
                      </a:r>
                      <a:r>
                        <a:rPr lang="en-US" sz="1000" b="1" dirty="0" smtClean="0">
                          <a:effectLst/>
                        </a:rPr>
                        <a:t>17, 2025</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extLst>
                  <a:ext uri="{0D108BD9-81ED-4DB2-BD59-A6C34878D82A}">
                    <a16:rowId xmlns:a16="http://schemas.microsoft.com/office/drawing/2014/main" xmlns="" val="1302805667"/>
                  </a:ext>
                </a:extLst>
              </a:tr>
              <a:tr h="194412">
                <a:tc>
                  <a:txBody>
                    <a:bodyPr/>
                    <a:lstStyle/>
                    <a:p>
                      <a:pPr marL="0" marR="0">
                        <a:lnSpc>
                          <a:spcPct val="107000"/>
                        </a:lnSpc>
                        <a:spcBef>
                          <a:spcPts val="0"/>
                        </a:spcBef>
                        <a:spcAft>
                          <a:spcPts val="800"/>
                        </a:spcAft>
                      </a:pPr>
                      <a:r>
                        <a:rPr lang="en-US" sz="1000" b="1" dirty="0">
                          <a:effectLst/>
                        </a:rPr>
                        <a:t>Shipping of Student Materials and Security Checklists</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tc>
                  <a:txBody>
                    <a:bodyPr/>
                    <a:lstStyle/>
                    <a:p>
                      <a:pPr marL="0" marR="0">
                        <a:lnSpc>
                          <a:spcPct val="107000"/>
                        </a:lnSpc>
                        <a:spcBef>
                          <a:spcPts val="0"/>
                        </a:spcBef>
                        <a:spcAft>
                          <a:spcPts val="800"/>
                        </a:spcAft>
                      </a:pPr>
                      <a:r>
                        <a:rPr lang="en-US" sz="1000" b="1" dirty="0">
                          <a:effectLst/>
                        </a:rPr>
                        <a:t>February 10, </a:t>
                      </a:r>
                      <a:r>
                        <a:rPr lang="en-US" sz="1000" b="1" dirty="0" smtClean="0">
                          <a:effectLst/>
                        </a:rPr>
                        <a:t>2025</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extLst>
                  <a:ext uri="{0D108BD9-81ED-4DB2-BD59-A6C34878D82A}">
                    <a16:rowId xmlns:a16="http://schemas.microsoft.com/office/drawing/2014/main" xmlns="" val="3575374230"/>
                  </a:ext>
                </a:extLst>
              </a:tr>
              <a:tr h="388825">
                <a:tc>
                  <a:txBody>
                    <a:bodyPr/>
                    <a:lstStyle/>
                    <a:p>
                      <a:pPr marL="0" marR="0">
                        <a:lnSpc>
                          <a:spcPct val="107000"/>
                        </a:lnSpc>
                        <a:spcBef>
                          <a:spcPts val="0"/>
                        </a:spcBef>
                        <a:spcAft>
                          <a:spcPts val="800"/>
                        </a:spcAft>
                      </a:pPr>
                      <a:r>
                        <a:rPr lang="en-US" sz="1000" b="1">
                          <a:effectLst/>
                        </a:rPr>
                        <a:t>Performance Tasks Administration</a:t>
                      </a:r>
                      <a:endParaRPr lang="en-US" sz="800" b="1">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tc>
                  <a:txBody>
                    <a:bodyPr/>
                    <a:lstStyle/>
                    <a:p>
                      <a:pPr marL="0" marR="0">
                        <a:lnSpc>
                          <a:spcPct val="107000"/>
                        </a:lnSpc>
                        <a:spcBef>
                          <a:spcPts val="0"/>
                        </a:spcBef>
                        <a:spcAft>
                          <a:spcPts val="800"/>
                        </a:spcAft>
                      </a:pPr>
                      <a:r>
                        <a:rPr lang="en-US" sz="1000" b="1" dirty="0">
                          <a:effectLst/>
                        </a:rPr>
                        <a:t>February </a:t>
                      </a:r>
                      <a:r>
                        <a:rPr lang="en-US" sz="1000" b="1" dirty="0" smtClean="0">
                          <a:effectLst/>
                        </a:rPr>
                        <a:t>18– </a:t>
                      </a:r>
                      <a:r>
                        <a:rPr lang="en-US" sz="1000" b="1" dirty="0">
                          <a:effectLst/>
                        </a:rPr>
                        <a:t>March </a:t>
                      </a:r>
                      <a:r>
                        <a:rPr lang="en-US" sz="1000" b="1" dirty="0" smtClean="0">
                          <a:effectLst/>
                        </a:rPr>
                        <a:t>14, 2025</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extLst>
                  <a:ext uri="{0D108BD9-81ED-4DB2-BD59-A6C34878D82A}">
                    <a16:rowId xmlns:a16="http://schemas.microsoft.com/office/drawing/2014/main" xmlns="" val="3503681069"/>
                  </a:ext>
                </a:extLst>
              </a:tr>
              <a:tr h="495199">
                <a:tc>
                  <a:txBody>
                    <a:bodyPr/>
                    <a:lstStyle/>
                    <a:p>
                      <a:pPr marL="0" marR="0">
                        <a:lnSpc>
                          <a:spcPct val="107000"/>
                        </a:lnSpc>
                        <a:spcBef>
                          <a:spcPts val="0"/>
                        </a:spcBef>
                        <a:spcAft>
                          <a:spcPts val="800"/>
                        </a:spcAft>
                      </a:pPr>
                      <a:r>
                        <a:rPr lang="en-US" sz="1000" b="1" dirty="0">
                          <a:effectLst/>
                        </a:rPr>
                        <a:t>1</a:t>
                      </a:r>
                      <a:r>
                        <a:rPr lang="en-US" sz="1000" b="1" baseline="30000" dirty="0">
                          <a:effectLst/>
                        </a:rPr>
                        <a:t>st</a:t>
                      </a:r>
                      <a:r>
                        <a:rPr lang="en-US" sz="1000" b="1" dirty="0">
                          <a:effectLst/>
                        </a:rPr>
                        <a:t> Return of Materials to C2</a:t>
                      </a:r>
                      <a:endParaRPr lang="en-US" sz="800" b="1" dirty="0">
                        <a:effectLst/>
                      </a:endParaRPr>
                    </a:p>
                  </a:txBody>
                  <a:tcPr marL="49475" marR="49475" marT="0" marB="0"/>
                </a:tc>
                <a:tc>
                  <a:txBody>
                    <a:bodyPr/>
                    <a:lstStyle/>
                    <a:p>
                      <a:pPr marL="0" marR="0">
                        <a:lnSpc>
                          <a:spcPct val="107000"/>
                        </a:lnSpc>
                        <a:spcBef>
                          <a:spcPts val="0"/>
                        </a:spcBef>
                        <a:spcAft>
                          <a:spcPts val="800"/>
                        </a:spcAft>
                      </a:pPr>
                      <a:r>
                        <a:rPr lang="en-US" sz="1000" b="1" dirty="0">
                          <a:effectLst/>
                        </a:rPr>
                        <a:t>March </a:t>
                      </a:r>
                      <a:r>
                        <a:rPr lang="en-US" sz="1000" b="1" dirty="0" smtClean="0">
                          <a:effectLst/>
                        </a:rPr>
                        <a:t>7, 2025</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extLst>
                  <a:ext uri="{0D108BD9-81ED-4DB2-BD59-A6C34878D82A}">
                    <a16:rowId xmlns:a16="http://schemas.microsoft.com/office/drawing/2014/main" xmlns="" val="1359747231"/>
                  </a:ext>
                </a:extLst>
              </a:tr>
              <a:tr h="194412">
                <a:tc>
                  <a:txBody>
                    <a:bodyPr/>
                    <a:lstStyle/>
                    <a:p>
                      <a:pPr marL="0" marR="0">
                        <a:lnSpc>
                          <a:spcPct val="107000"/>
                        </a:lnSpc>
                        <a:spcBef>
                          <a:spcPts val="0"/>
                        </a:spcBef>
                        <a:spcAft>
                          <a:spcPts val="800"/>
                        </a:spcAft>
                      </a:pPr>
                      <a:r>
                        <a:rPr lang="en-US" sz="1000" b="1">
                          <a:effectLst/>
                        </a:rPr>
                        <a:t>Make-up Testing Window</a:t>
                      </a:r>
                      <a:endParaRPr lang="en-US" sz="800" b="1">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tc>
                  <a:txBody>
                    <a:bodyPr/>
                    <a:lstStyle/>
                    <a:p>
                      <a:pPr marL="0" marR="0">
                        <a:lnSpc>
                          <a:spcPct val="107000"/>
                        </a:lnSpc>
                        <a:spcBef>
                          <a:spcPts val="0"/>
                        </a:spcBef>
                        <a:spcAft>
                          <a:spcPts val="800"/>
                        </a:spcAft>
                      </a:pPr>
                      <a:r>
                        <a:rPr lang="en-US" sz="1000" b="1" dirty="0">
                          <a:effectLst/>
                        </a:rPr>
                        <a:t>March </a:t>
                      </a:r>
                      <a:r>
                        <a:rPr lang="en-US" sz="1000" b="1" dirty="0" smtClean="0">
                          <a:effectLst/>
                        </a:rPr>
                        <a:t>10 </a:t>
                      </a:r>
                      <a:r>
                        <a:rPr lang="en-US" sz="1000" b="1" dirty="0">
                          <a:effectLst/>
                        </a:rPr>
                        <a:t>– </a:t>
                      </a:r>
                      <a:r>
                        <a:rPr lang="en-US" sz="1000" b="1" dirty="0" smtClean="0">
                          <a:effectLst/>
                        </a:rPr>
                        <a:t>14, 2025</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extLst>
                  <a:ext uri="{0D108BD9-81ED-4DB2-BD59-A6C34878D82A}">
                    <a16:rowId xmlns:a16="http://schemas.microsoft.com/office/drawing/2014/main" xmlns="" val="620715934"/>
                  </a:ext>
                </a:extLst>
              </a:tr>
              <a:tr h="388825">
                <a:tc>
                  <a:txBody>
                    <a:bodyPr/>
                    <a:lstStyle/>
                    <a:p>
                      <a:pPr marL="0" marR="0">
                        <a:lnSpc>
                          <a:spcPct val="107000"/>
                        </a:lnSpc>
                        <a:spcBef>
                          <a:spcPts val="0"/>
                        </a:spcBef>
                        <a:spcAft>
                          <a:spcPts val="800"/>
                        </a:spcAft>
                      </a:pPr>
                      <a:r>
                        <a:rPr lang="en-US" sz="1000" b="1" dirty="0">
                          <a:effectLst/>
                        </a:rPr>
                        <a:t>2</a:t>
                      </a:r>
                      <a:r>
                        <a:rPr lang="en-US" sz="1000" b="1" baseline="30000" dirty="0">
                          <a:effectLst/>
                        </a:rPr>
                        <a:t>nd</a:t>
                      </a:r>
                      <a:r>
                        <a:rPr lang="en-US" sz="1000" b="1" dirty="0">
                          <a:effectLst/>
                        </a:rPr>
                        <a:t> Return of any Make-Up Materials</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tc>
                  <a:txBody>
                    <a:bodyPr/>
                    <a:lstStyle/>
                    <a:p>
                      <a:pPr marL="0" marR="0">
                        <a:lnSpc>
                          <a:spcPct val="107000"/>
                        </a:lnSpc>
                        <a:spcBef>
                          <a:spcPts val="0"/>
                        </a:spcBef>
                        <a:spcAft>
                          <a:spcPts val="800"/>
                        </a:spcAft>
                      </a:pPr>
                      <a:r>
                        <a:rPr lang="en-US" sz="1000" b="1" dirty="0">
                          <a:effectLst/>
                        </a:rPr>
                        <a:t>March </a:t>
                      </a:r>
                      <a:r>
                        <a:rPr lang="en-US" sz="1000" b="1" dirty="0" smtClean="0">
                          <a:effectLst/>
                        </a:rPr>
                        <a:t>18, 2025</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extLst>
                  <a:ext uri="{0D108BD9-81ED-4DB2-BD59-A6C34878D82A}">
                    <a16:rowId xmlns:a16="http://schemas.microsoft.com/office/drawing/2014/main" xmlns="" val="1188504135"/>
                  </a:ext>
                </a:extLst>
              </a:tr>
              <a:tr h="388825">
                <a:tc>
                  <a:txBody>
                    <a:bodyPr/>
                    <a:lstStyle/>
                    <a:p>
                      <a:pPr marL="0" marR="0">
                        <a:lnSpc>
                          <a:spcPct val="107000"/>
                        </a:lnSpc>
                        <a:spcBef>
                          <a:spcPts val="0"/>
                        </a:spcBef>
                        <a:spcAft>
                          <a:spcPts val="800"/>
                        </a:spcAft>
                      </a:pPr>
                      <a:r>
                        <a:rPr lang="en-US" sz="1000" b="1">
                          <a:effectLst/>
                        </a:rPr>
                        <a:t>Performance Tasks Data Files Due to Districts (download)</a:t>
                      </a:r>
                      <a:endParaRPr lang="en-US" sz="800" b="1">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tc>
                  <a:txBody>
                    <a:bodyPr/>
                    <a:lstStyle/>
                    <a:p>
                      <a:pPr marL="0" marR="0">
                        <a:lnSpc>
                          <a:spcPct val="107000"/>
                        </a:lnSpc>
                        <a:spcBef>
                          <a:spcPts val="0"/>
                        </a:spcBef>
                        <a:spcAft>
                          <a:spcPts val="800"/>
                        </a:spcAft>
                      </a:pPr>
                      <a:r>
                        <a:rPr lang="en-US" sz="1000" b="1" dirty="0">
                          <a:effectLst/>
                        </a:rPr>
                        <a:t>May </a:t>
                      </a:r>
                      <a:r>
                        <a:rPr lang="en-US" sz="1000" b="1" dirty="0" smtClean="0">
                          <a:effectLst/>
                        </a:rPr>
                        <a:t>16, 2025</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extLst>
                  <a:ext uri="{0D108BD9-81ED-4DB2-BD59-A6C34878D82A}">
                    <a16:rowId xmlns:a16="http://schemas.microsoft.com/office/drawing/2014/main" xmlns="" val="2182091136"/>
                  </a:ext>
                </a:extLst>
              </a:tr>
              <a:tr h="388825">
                <a:tc>
                  <a:txBody>
                    <a:bodyPr/>
                    <a:lstStyle/>
                    <a:p>
                      <a:pPr marL="0" marR="0">
                        <a:lnSpc>
                          <a:spcPct val="107000"/>
                        </a:lnSpc>
                        <a:spcBef>
                          <a:spcPts val="0"/>
                        </a:spcBef>
                        <a:spcAft>
                          <a:spcPts val="800"/>
                        </a:spcAft>
                      </a:pPr>
                      <a:r>
                        <a:rPr lang="en-US" sz="1000" b="1">
                          <a:effectLst/>
                        </a:rPr>
                        <a:t>PTA Individual Student Score Reports Due to Districts </a:t>
                      </a:r>
                      <a:endParaRPr lang="en-US" sz="800" b="1">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tc>
                  <a:txBody>
                    <a:bodyPr/>
                    <a:lstStyle/>
                    <a:p>
                      <a:pPr marL="0" marR="0">
                        <a:lnSpc>
                          <a:spcPct val="107000"/>
                        </a:lnSpc>
                        <a:spcBef>
                          <a:spcPts val="0"/>
                        </a:spcBef>
                        <a:spcAft>
                          <a:spcPts val="800"/>
                        </a:spcAft>
                      </a:pPr>
                      <a:r>
                        <a:rPr lang="en-US" sz="1000" b="1" dirty="0">
                          <a:effectLst/>
                        </a:rPr>
                        <a:t>No later than </a:t>
                      </a:r>
                      <a:r>
                        <a:rPr lang="en-US" sz="1000" b="1" dirty="0" smtClean="0">
                          <a:effectLst/>
                        </a:rPr>
                        <a:t>May 30,</a:t>
                      </a:r>
                      <a:r>
                        <a:rPr lang="en-US" sz="1000" b="1" baseline="0" dirty="0" smtClean="0">
                          <a:effectLst/>
                        </a:rPr>
                        <a:t> 2025</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9475" marR="49475" marT="0" marB="0"/>
                </a:tc>
                <a:extLst>
                  <a:ext uri="{0D108BD9-81ED-4DB2-BD59-A6C34878D82A}">
                    <a16:rowId xmlns:a16="http://schemas.microsoft.com/office/drawing/2014/main" xmlns="" val="1399937413"/>
                  </a:ext>
                </a:extLst>
              </a:tr>
            </a:tbl>
          </a:graphicData>
        </a:graphic>
      </p:graphicFrame>
    </p:spTree>
    <p:extLst>
      <p:ext uri="{BB962C8B-B14F-4D97-AF65-F5344CB8AC3E}">
        <p14:creationId xmlns:p14="http://schemas.microsoft.com/office/powerpoint/2010/main" val="2122603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1120239" y="934720"/>
            <a:ext cx="5976300" cy="750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dirty="0">
                <a:latin typeface="News Gothic MT" panose="020B0504020203020204" pitchFamily="34" charset="0"/>
              </a:rPr>
              <a:t>Important!!</a:t>
            </a:r>
            <a:endParaRPr sz="3600" dirty="0">
              <a:latin typeface="News Gothic MT" panose="020B0504020203020204" pitchFamily="34" charset="0"/>
            </a:endParaRPr>
          </a:p>
        </p:txBody>
      </p:sp>
      <p:sp>
        <p:nvSpPr>
          <p:cNvPr id="64" name="Google Shape;64;p14"/>
          <p:cNvSpPr txBox="1">
            <a:spLocks noGrp="1"/>
          </p:cNvSpPr>
          <p:nvPr>
            <p:ph type="body" idx="1"/>
          </p:nvPr>
        </p:nvSpPr>
        <p:spPr>
          <a:xfrm>
            <a:off x="2325757" y="1851275"/>
            <a:ext cx="4770782" cy="2212350"/>
          </a:xfrm>
          <a:prstGeom prst="rect">
            <a:avLst/>
          </a:prstGeom>
        </p:spPr>
        <p:txBody>
          <a:bodyPr spcFirstLastPara="1" wrap="square" lIns="91425" tIns="91425" rIns="91425" bIns="91425" anchor="t" anchorCtr="0">
            <a:noAutofit/>
          </a:bodyPr>
          <a:lstStyle/>
          <a:p>
            <a:pPr marL="0" lvl="0" indent="0">
              <a:buNone/>
            </a:pPr>
            <a:r>
              <a:rPr lang="en-US" altLang="en-US" sz="3600" dirty="0" smtClean="0">
                <a:latin typeface="News Gothic MT" panose="020B0504020203020204" pitchFamily="34" charset="0"/>
              </a:rPr>
              <a:t>2025 </a:t>
            </a:r>
            <a:r>
              <a:rPr lang="en-US" altLang="en-US" sz="3600" dirty="0">
                <a:latin typeface="News Gothic MT" panose="020B0504020203020204" pitchFamily="34" charset="0"/>
              </a:rPr>
              <a:t>Reminders/Points of Emphasis!</a:t>
            </a:r>
            <a:br>
              <a:rPr lang="en-US" altLang="en-US" sz="3600" dirty="0">
                <a:latin typeface="News Gothic MT" panose="020B0504020203020204" pitchFamily="34" charset="0"/>
              </a:rPr>
            </a:br>
            <a:endParaRPr sz="3600" dirty="0">
              <a:latin typeface="News Gothic MT" panose="020B0504020203020204" pitchFamily="34" charset="0"/>
            </a:endParaRPr>
          </a:p>
        </p:txBody>
      </p:sp>
      <p:sp>
        <p:nvSpPr>
          <p:cNvPr id="66" name="Google Shape;66;p14"/>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3</a:t>
            </a:fld>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8"/>
        <p:cNvGrpSpPr/>
        <p:nvPr/>
      </p:nvGrpSpPr>
      <p:grpSpPr>
        <a:xfrm>
          <a:off x="0" y="0"/>
          <a:ext cx="0" cy="0"/>
          <a:chOff x="0" y="0"/>
          <a:chExt cx="0" cy="0"/>
        </a:xfrm>
      </p:grpSpPr>
      <p:sp>
        <p:nvSpPr>
          <p:cNvPr id="130" name="Google Shape;130;p22"/>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30</a:t>
            </a:fld>
            <a:endParaRPr/>
          </a:p>
        </p:txBody>
      </p:sp>
      <p:pic>
        <p:nvPicPr>
          <p:cNvPr id="4" name="Picture 5" descr="未标题-2">
            <a:extLst>
              <a:ext uri="{FF2B5EF4-FFF2-40B4-BE49-F238E27FC236}">
                <a16:creationId xmlns:a16="http://schemas.microsoft.com/office/drawing/2014/main" xmlns="" id="{96E4946F-7146-4D33-80DE-38560FD578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936" y="1844824"/>
            <a:ext cx="3443436" cy="3528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7" name="Google Shape;87;p17"/>
          <p:cNvSpPr txBox="1">
            <a:spLocks noGrp="1"/>
          </p:cNvSpPr>
          <p:nvPr>
            <p:ph type="body" idx="1"/>
          </p:nvPr>
        </p:nvSpPr>
        <p:spPr>
          <a:xfrm>
            <a:off x="1049500" y="1437426"/>
            <a:ext cx="7020900" cy="2706900"/>
          </a:xfrm>
          <a:prstGeom prst="rect">
            <a:avLst/>
          </a:prstGeom>
        </p:spPr>
        <p:txBody>
          <a:bodyPr spcFirstLastPara="1" wrap="square" lIns="91425" tIns="91425" rIns="91425" bIns="91425" anchor="t" anchorCtr="0">
            <a:noAutofit/>
          </a:bodyPr>
          <a:lstStyle/>
          <a:p>
            <a:r>
              <a:rPr lang="en-US" sz="1400" b="1" dirty="0" smtClean="0">
                <a:latin typeface="News Gothic MT" panose="020B0504020203020204" pitchFamily="34" charset="0"/>
              </a:rPr>
              <a:t>Explanation of testing window</a:t>
            </a:r>
          </a:p>
          <a:p>
            <a:r>
              <a:rPr lang="en-US" sz="1400" b="1" dirty="0" smtClean="0">
                <a:latin typeface="News Gothic MT" panose="020B0504020203020204" pitchFamily="34" charset="0"/>
              </a:rPr>
              <a:t>Use </a:t>
            </a:r>
            <a:r>
              <a:rPr lang="en-US" sz="1400" b="1" dirty="0">
                <a:latin typeface="News Gothic MT" panose="020B0504020203020204" pitchFamily="34" charset="0"/>
              </a:rPr>
              <a:t>of overage student test booklets </a:t>
            </a:r>
          </a:p>
          <a:p>
            <a:r>
              <a:rPr lang="en-US" sz="1400" b="1" dirty="0">
                <a:latin typeface="News Gothic MT" panose="020B0504020203020204" pitchFamily="34" charset="0"/>
              </a:rPr>
              <a:t>Reasons for students not tested on </a:t>
            </a:r>
            <a:r>
              <a:rPr lang="en-US" sz="1400" b="1" dirty="0" smtClean="0">
                <a:latin typeface="News Gothic MT" panose="020B0504020203020204" pitchFamily="34" charset="0"/>
              </a:rPr>
              <a:t>student demographic information</a:t>
            </a:r>
            <a:endParaRPr lang="en-US" sz="1400" b="1" dirty="0">
              <a:latin typeface="News Gothic MT" panose="020B0504020203020204" pitchFamily="34" charset="0"/>
            </a:endParaRPr>
          </a:p>
          <a:p>
            <a:pPr>
              <a:defRPr/>
            </a:pPr>
            <a:r>
              <a:rPr lang="en-US" sz="1400" b="1" dirty="0">
                <a:latin typeface="News Gothic MT" panose="020B0504020203020204" pitchFamily="34" charset="0"/>
              </a:rPr>
              <a:t>Procedures for students with no </a:t>
            </a:r>
            <a:r>
              <a:rPr lang="en-US" sz="1400" b="1" dirty="0" smtClean="0">
                <a:latin typeface="News Gothic MT" panose="020B0504020203020204" pitchFamily="34" charset="0"/>
              </a:rPr>
              <a:t>test booklet </a:t>
            </a:r>
          </a:p>
          <a:p>
            <a:pPr>
              <a:defRPr/>
            </a:pPr>
            <a:r>
              <a:rPr lang="en-US" sz="1400" b="1" dirty="0" smtClean="0">
                <a:latin typeface="News Gothic MT" panose="020B0504020203020204" pitchFamily="34" charset="0"/>
              </a:rPr>
              <a:t>Use/disposal </a:t>
            </a:r>
            <a:r>
              <a:rPr lang="en-US" sz="1400" b="1" dirty="0">
                <a:latin typeface="News Gothic MT" panose="020B0504020203020204" pitchFamily="34" charset="0"/>
              </a:rPr>
              <a:t>of scrap paper during/after testing</a:t>
            </a:r>
          </a:p>
          <a:p>
            <a:pPr>
              <a:defRPr/>
            </a:pPr>
            <a:r>
              <a:rPr lang="en-US" sz="1400" b="1" dirty="0">
                <a:latin typeface="News Gothic MT" panose="020B0504020203020204" pitchFamily="34" charset="0"/>
              </a:rPr>
              <a:t>Timing of tasks and smart devices</a:t>
            </a:r>
          </a:p>
          <a:p>
            <a:pPr>
              <a:defRPr/>
            </a:pPr>
            <a:r>
              <a:rPr lang="en-US" sz="1400" b="1" dirty="0">
                <a:latin typeface="News Gothic MT" panose="020B0504020203020204" pitchFamily="34" charset="0"/>
              </a:rPr>
              <a:t>Procedures for Large Print materials</a:t>
            </a:r>
          </a:p>
          <a:p>
            <a:pPr>
              <a:defRPr/>
            </a:pPr>
            <a:r>
              <a:rPr lang="en-US" sz="1400" b="1" dirty="0">
                <a:latin typeface="News Gothic MT" panose="020B0504020203020204" pitchFamily="34" charset="0"/>
              </a:rPr>
              <a:t>Individual Student Score Reports</a:t>
            </a:r>
          </a:p>
          <a:p>
            <a:pPr>
              <a:defRPr/>
            </a:pPr>
            <a:r>
              <a:rPr lang="en-US" sz="1400" b="1" dirty="0">
                <a:latin typeface="News Gothic MT" panose="020B0504020203020204" pitchFamily="34" charset="0"/>
              </a:rPr>
              <a:t>Completing comment forms</a:t>
            </a:r>
          </a:p>
        </p:txBody>
      </p:sp>
      <p:sp>
        <p:nvSpPr>
          <p:cNvPr id="88" name="Google Shape;88;p17"/>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4</a:t>
            </a:fld>
            <a:endParaRPr/>
          </a:p>
        </p:txBody>
      </p:sp>
      <p:sp>
        <p:nvSpPr>
          <p:cNvPr id="2" name="Title 1"/>
          <p:cNvSpPr>
            <a:spLocks noGrp="1"/>
          </p:cNvSpPr>
          <p:nvPr>
            <p:ph type="title"/>
          </p:nvPr>
        </p:nvSpPr>
        <p:spPr>
          <a:xfrm>
            <a:off x="1049500" y="796175"/>
            <a:ext cx="7020900" cy="507969"/>
          </a:xfrm>
        </p:spPr>
        <p:txBody>
          <a:bodyPr/>
          <a:lstStyle/>
          <a:p>
            <a:r>
              <a:rPr lang="en-US" sz="1800" dirty="0">
                <a:latin typeface="News Gothic MT" panose="020B0504020203020204" pitchFamily="34" charset="0"/>
              </a:rPr>
              <a:t>These will be discussed as we go through this presentation!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28"/>
          <p:cNvSpPr txBox="1">
            <a:spLocks noGrp="1"/>
          </p:cNvSpPr>
          <p:nvPr>
            <p:ph type="title"/>
          </p:nvPr>
        </p:nvSpPr>
        <p:spPr>
          <a:xfrm>
            <a:off x="1049500" y="796175"/>
            <a:ext cx="7020900" cy="750300"/>
          </a:xfrm>
          <a:prstGeom prst="rect">
            <a:avLst/>
          </a:prstGeom>
        </p:spPr>
        <p:txBody>
          <a:bodyPr spcFirstLastPara="1" wrap="square" lIns="91425" tIns="91425" rIns="91425" bIns="91425" anchor="t" anchorCtr="0">
            <a:noAutofit/>
          </a:bodyPr>
          <a:lstStyle/>
          <a:p>
            <a:pPr lvl="0"/>
            <a:r>
              <a:rPr lang="en" sz="2400" dirty="0">
                <a:latin typeface="News Gothic MT" panose="020B0504020203020204" pitchFamily="34" charset="0"/>
              </a:rPr>
              <a:t>Student Eligibility to Take PTA</a:t>
            </a:r>
            <a:r>
              <a:rPr lang="en" dirty="0"/>
              <a:t/>
            </a:r>
            <a:br>
              <a:rPr lang="en" dirty="0"/>
            </a:br>
            <a:r>
              <a:rPr lang="en-US" altLang="en-US" sz="1000" i="1" dirty="0">
                <a:solidFill>
                  <a:schemeClr val="tx1"/>
                </a:solidFill>
              </a:rPr>
              <a:t>For eligibility requirements, refer to the GT Handbook or the PTC Handbook on the C2 website (www.c2five.com).</a:t>
            </a:r>
            <a:br>
              <a:rPr lang="en-US" altLang="en-US" sz="1000" i="1" dirty="0">
                <a:solidFill>
                  <a:schemeClr val="tx1"/>
                </a:solidFill>
              </a:rPr>
            </a:br>
            <a:endParaRPr sz="1000" dirty="0">
              <a:solidFill>
                <a:schemeClr val="tx1"/>
              </a:solidFill>
            </a:endParaRPr>
          </a:p>
        </p:txBody>
      </p:sp>
      <p:sp>
        <p:nvSpPr>
          <p:cNvPr id="187" name="Google Shape;187;p28"/>
          <p:cNvSpPr/>
          <p:nvPr/>
        </p:nvSpPr>
        <p:spPr>
          <a:xfrm>
            <a:off x="954158" y="1709531"/>
            <a:ext cx="2610678" cy="1888434"/>
          </a:xfrm>
          <a:prstGeom prst="homePlate">
            <a:avLst>
              <a:gd name="adj" fmla="val 30129"/>
            </a:avLst>
          </a:prstGeom>
          <a:solidFill>
            <a:schemeClr val="lt1"/>
          </a:solidFill>
          <a:ln w="38100" cap="flat" cmpd="sng">
            <a:solidFill>
              <a:srgbClr val="2A95B7"/>
            </a:solidFill>
            <a:prstDash val="solid"/>
            <a:round/>
            <a:headEnd type="none" w="sm" len="sm"/>
            <a:tailEnd type="none" w="sm" len="sm"/>
          </a:ln>
        </p:spPr>
        <p:txBody>
          <a:bodyPr spcFirstLastPara="1" wrap="square" lIns="91425" tIns="91425" rIns="91425" bIns="91425" anchor="ctr" anchorCtr="0">
            <a:noAutofit/>
          </a:bodyPr>
          <a:lstStyle/>
          <a:p>
            <a:pPr marL="0" indent="0">
              <a:buNone/>
              <a:defRPr/>
            </a:pPr>
            <a:r>
              <a:rPr lang="en-US" altLang="en-US" sz="1000" b="1" dirty="0">
                <a:solidFill>
                  <a:srgbClr val="FF0000"/>
                </a:solidFill>
              </a:rPr>
              <a:t>Dimension A:  aptitude</a:t>
            </a:r>
          </a:p>
          <a:p>
            <a:pPr marL="171450" indent="-171450">
              <a:defRPr/>
            </a:pPr>
            <a:r>
              <a:rPr lang="en-US" altLang="en-US" sz="1000" b="1" dirty="0"/>
              <a:t>93</a:t>
            </a:r>
            <a:r>
              <a:rPr lang="en-US" altLang="en-US" sz="1000" b="1" baseline="30000" dirty="0"/>
              <a:t>rd</a:t>
            </a:r>
            <a:r>
              <a:rPr lang="en-US" altLang="en-US" sz="1000" b="1" dirty="0"/>
              <a:t> or better national age percentile on nationally normed test on at least one of the subtests</a:t>
            </a:r>
          </a:p>
          <a:p>
            <a:pPr marL="171450" indent="-171450">
              <a:defRPr/>
            </a:pPr>
            <a:r>
              <a:rPr lang="en-US" altLang="en-US" sz="1000" b="1" dirty="0"/>
              <a:t>96</a:t>
            </a:r>
            <a:r>
              <a:rPr lang="en-US" altLang="en-US" sz="1000" b="1" baseline="30000" dirty="0"/>
              <a:t>th</a:t>
            </a:r>
            <a:r>
              <a:rPr lang="en-US" altLang="en-US" sz="1000" b="1" dirty="0"/>
              <a:t> national age percentile on the </a:t>
            </a:r>
            <a:r>
              <a:rPr lang="en-US" altLang="en-US" sz="1000" b="1" dirty="0">
                <a:solidFill>
                  <a:srgbClr val="FF0000"/>
                </a:solidFill>
              </a:rPr>
              <a:t>composite score </a:t>
            </a:r>
            <a:r>
              <a:rPr lang="en-US" altLang="en-US" sz="1000" b="1" dirty="0"/>
              <a:t>automatically qualifies student for </a:t>
            </a:r>
            <a:r>
              <a:rPr lang="en-US" altLang="en-US" sz="1000" b="1" dirty="0" smtClean="0"/>
              <a:t>placement</a:t>
            </a:r>
          </a:p>
          <a:p>
            <a:pPr marL="171450" indent="-171450">
              <a:defRPr/>
            </a:pPr>
            <a:r>
              <a:rPr lang="en-US" altLang="en-US" sz="1000" b="1" dirty="0" smtClean="0"/>
              <a:t>(good for 5 years)</a:t>
            </a:r>
            <a:endParaRPr lang="en-US" altLang="en-US" sz="1000" b="1" dirty="0"/>
          </a:p>
        </p:txBody>
      </p:sp>
      <p:sp>
        <p:nvSpPr>
          <p:cNvPr id="188" name="Google Shape;188;p28"/>
          <p:cNvSpPr/>
          <p:nvPr/>
        </p:nvSpPr>
        <p:spPr>
          <a:xfrm>
            <a:off x="3180522" y="1709531"/>
            <a:ext cx="2623930" cy="1888434"/>
          </a:xfrm>
          <a:prstGeom prst="chevron">
            <a:avLst>
              <a:gd name="adj" fmla="val 29853"/>
            </a:avLst>
          </a:prstGeom>
          <a:solidFill>
            <a:schemeClr val="lt1"/>
          </a:solidFill>
          <a:ln w="38100" cap="flat" cmpd="sng">
            <a:solidFill>
              <a:srgbClr val="2A95B7"/>
            </a:solidFill>
            <a:prstDash val="solid"/>
            <a:round/>
            <a:headEnd type="none" w="sm" len="sm"/>
            <a:tailEnd type="none" w="sm" len="sm"/>
          </a:ln>
        </p:spPr>
        <p:txBody>
          <a:bodyPr spcFirstLastPara="1" wrap="square" lIns="91425" tIns="91425" rIns="91425" bIns="91425" anchor="ctr" anchorCtr="0">
            <a:noAutofit/>
          </a:bodyPr>
          <a:lstStyle/>
          <a:p>
            <a:pPr marL="0" indent="0">
              <a:buNone/>
              <a:defRPr/>
            </a:pPr>
            <a:endParaRPr lang="en-US" altLang="en-US" sz="1000" b="1" dirty="0">
              <a:solidFill>
                <a:srgbClr val="FF0000"/>
              </a:solidFill>
            </a:endParaRPr>
          </a:p>
          <a:p>
            <a:pPr marL="0" indent="0">
              <a:buNone/>
              <a:defRPr/>
            </a:pPr>
            <a:endParaRPr lang="en-US" altLang="en-US" sz="1000" b="1" dirty="0">
              <a:solidFill>
                <a:srgbClr val="FF0000"/>
              </a:solidFill>
            </a:endParaRPr>
          </a:p>
          <a:p>
            <a:pPr marL="0" indent="0">
              <a:buNone/>
              <a:defRPr/>
            </a:pPr>
            <a:r>
              <a:rPr lang="en-US" altLang="en-US" sz="1000" b="1" dirty="0" smtClean="0">
                <a:solidFill>
                  <a:srgbClr val="FF0000"/>
                </a:solidFill>
              </a:rPr>
              <a:t>Dimension </a:t>
            </a:r>
            <a:r>
              <a:rPr lang="en-US" altLang="en-US" sz="1000" b="1" dirty="0">
                <a:solidFill>
                  <a:srgbClr val="FF0000"/>
                </a:solidFill>
              </a:rPr>
              <a:t>B:achievement</a:t>
            </a:r>
          </a:p>
          <a:p>
            <a:pPr marL="171450" indent="-171450">
              <a:defRPr/>
            </a:pPr>
            <a:r>
              <a:rPr lang="en-US" altLang="en-US" sz="1000" b="1" dirty="0"/>
              <a:t>At least 94</a:t>
            </a:r>
            <a:r>
              <a:rPr lang="en-US" altLang="en-US" sz="1000" b="1" baseline="30000" dirty="0"/>
              <a:t>th</a:t>
            </a:r>
            <a:r>
              <a:rPr lang="en-US" altLang="en-US" sz="1000" b="1" dirty="0"/>
              <a:t> percentile on nationally normed test on either reading or math or</a:t>
            </a:r>
          </a:p>
          <a:p>
            <a:pPr marL="171450" indent="-171450">
              <a:defRPr/>
            </a:pPr>
            <a:r>
              <a:rPr lang="en-US" altLang="en-US" sz="1000" b="1" dirty="0"/>
              <a:t>top 10% of statewide achievement tests in ELA or </a:t>
            </a:r>
            <a:r>
              <a:rPr lang="en-US" altLang="en-US" sz="1000" b="1" dirty="0" smtClean="0"/>
              <a:t>Math</a:t>
            </a:r>
          </a:p>
          <a:p>
            <a:pPr marL="171450" indent="-171450">
              <a:defRPr/>
            </a:pPr>
            <a:r>
              <a:rPr lang="en-US" altLang="en-US" sz="1000" b="1" dirty="0" smtClean="0"/>
              <a:t>(any administration; good for 2 years)</a:t>
            </a:r>
            <a:endParaRPr lang="en-US" altLang="en-US" sz="1000" b="1" dirty="0"/>
          </a:p>
          <a:p>
            <a:pPr>
              <a:buFontTx/>
              <a:buAutoNum type="arabicPeriod"/>
            </a:pPr>
            <a:endParaRPr lang="en-US" altLang="en-US" sz="1800" b="1" dirty="0"/>
          </a:p>
        </p:txBody>
      </p:sp>
      <p:sp>
        <p:nvSpPr>
          <p:cNvPr id="189" name="Google Shape;189;p28"/>
          <p:cNvSpPr/>
          <p:nvPr/>
        </p:nvSpPr>
        <p:spPr>
          <a:xfrm>
            <a:off x="5315485" y="1546474"/>
            <a:ext cx="2715332" cy="2282041"/>
          </a:xfrm>
          <a:prstGeom prst="chevron">
            <a:avLst>
              <a:gd name="adj" fmla="val 29853"/>
            </a:avLst>
          </a:prstGeom>
          <a:solidFill>
            <a:schemeClr val="lt1"/>
          </a:solidFill>
          <a:ln w="38100" cap="flat" cmpd="sng">
            <a:solidFill>
              <a:srgbClr val="2A95B7"/>
            </a:solidFill>
            <a:prstDash val="solid"/>
            <a:round/>
            <a:headEnd type="none" w="sm" len="sm"/>
            <a:tailEnd type="none" w="sm" len="sm"/>
          </a:ln>
        </p:spPr>
        <p:txBody>
          <a:bodyPr spcFirstLastPara="1" wrap="square" lIns="91425" tIns="91425" rIns="91425" bIns="91425" anchor="ctr" anchorCtr="0">
            <a:noAutofit/>
          </a:bodyPr>
          <a:lstStyle/>
          <a:p>
            <a:pPr>
              <a:buFontTx/>
              <a:buAutoNum type="arabicPeriod"/>
            </a:pPr>
            <a:r>
              <a:rPr lang="en-US" altLang="en-US" sz="1000" b="1" dirty="0"/>
              <a:t>Student with required standard on aptitude or achievement , but not both, takes the PTA (</a:t>
            </a:r>
            <a:r>
              <a:rPr lang="en-US" altLang="en-US" sz="1000" b="1" dirty="0">
                <a:solidFill>
                  <a:srgbClr val="FF0000"/>
                </a:solidFill>
              </a:rPr>
              <a:t>Dimension C: Performance</a:t>
            </a:r>
            <a:r>
              <a:rPr lang="en-US" altLang="en-US" sz="1000" b="1" dirty="0"/>
              <a:t>)</a:t>
            </a:r>
          </a:p>
          <a:p>
            <a:pPr>
              <a:buFontTx/>
              <a:buAutoNum type="arabicPeriod"/>
            </a:pPr>
            <a:r>
              <a:rPr lang="en-US" altLang="en-US" sz="1000" b="1" dirty="0"/>
              <a:t>Students may take primary and intermediate levels of the test more than once as the form changes each year!!</a:t>
            </a:r>
          </a:p>
        </p:txBody>
      </p:sp>
      <p:sp>
        <p:nvSpPr>
          <p:cNvPr id="190" name="Google Shape;190;p28"/>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5</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 grpId="0" animBg="1"/>
      <p:bldP spid="188" grpId="0" animBg="1"/>
      <p:bldP spid="18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9"/>
          <p:cNvSpPr txBox="1">
            <a:spLocks noGrp="1"/>
          </p:cNvSpPr>
          <p:nvPr>
            <p:ph type="body" idx="1"/>
          </p:nvPr>
        </p:nvSpPr>
        <p:spPr>
          <a:xfrm>
            <a:off x="1049500" y="1459650"/>
            <a:ext cx="3417900" cy="2750400"/>
          </a:xfrm>
          <a:prstGeom prst="rect">
            <a:avLst/>
          </a:prstGeom>
        </p:spPr>
        <p:txBody>
          <a:bodyPr spcFirstLastPara="1" wrap="square" lIns="91425" tIns="91425" rIns="91425" bIns="91425" anchor="t" anchorCtr="0">
            <a:noAutofit/>
          </a:bodyPr>
          <a:lstStyle/>
          <a:p>
            <a:pPr marL="0" indent="0">
              <a:buNone/>
            </a:pPr>
            <a:r>
              <a:rPr lang="en-US" altLang="en-US" sz="1800" b="1" dirty="0"/>
              <a:t>LEVELS</a:t>
            </a:r>
          </a:p>
          <a:p>
            <a:pPr marL="0" indent="0">
              <a:buNone/>
            </a:pPr>
            <a:endParaRPr lang="en-US" altLang="en-US" sz="1800" b="1" dirty="0"/>
          </a:p>
          <a:p>
            <a:pPr>
              <a:defRPr/>
            </a:pPr>
            <a:r>
              <a:rPr lang="en-US" altLang="en-US" sz="1800" b="1" dirty="0">
                <a:solidFill>
                  <a:srgbClr val="FF0000"/>
                </a:solidFill>
              </a:rPr>
              <a:t>PRIMARY</a:t>
            </a:r>
            <a:r>
              <a:rPr lang="en-US" altLang="en-US" sz="1800" dirty="0"/>
              <a:t> for students entering grades 3 or 4</a:t>
            </a:r>
          </a:p>
          <a:p>
            <a:pPr>
              <a:defRPr/>
            </a:pPr>
            <a:r>
              <a:rPr lang="en-US" altLang="en-US" sz="1800" b="1" dirty="0">
                <a:solidFill>
                  <a:srgbClr val="FF0000"/>
                </a:solidFill>
              </a:rPr>
              <a:t>INTERMEDIATE</a:t>
            </a:r>
            <a:r>
              <a:rPr lang="en-US" altLang="en-US" sz="1800" b="1" dirty="0">
                <a:solidFill>
                  <a:schemeClr val="accent6"/>
                </a:solidFill>
              </a:rPr>
              <a:t> </a:t>
            </a:r>
            <a:r>
              <a:rPr lang="en-US" altLang="en-US" sz="1800" dirty="0"/>
              <a:t>for students entering grades 5 or 6</a:t>
            </a:r>
          </a:p>
          <a:p>
            <a:pPr marL="0" indent="0">
              <a:buNone/>
              <a:defRPr/>
            </a:pPr>
            <a:endParaRPr lang="en-US" altLang="en-US" dirty="0"/>
          </a:p>
        </p:txBody>
      </p:sp>
      <p:sp>
        <p:nvSpPr>
          <p:cNvPr id="105" name="Google Shape;105;p19"/>
          <p:cNvSpPr txBox="1">
            <a:spLocks noGrp="1"/>
          </p:cNvSpPr>
          <p:nvPr>
            <p:ph type="title"/>
          </p:nvPr>
        </p:nvSpPr>
        <p:spPr>
          <a:xfrm>
            <a:off x="1049500" y="796175"/>
            <a:ext cx="7020900" cy="750300"/>
          </a:xfrm>
          <a:prstGeom prst="rect">
            <a:avLst/>
          </a:prstGeom>
        </p:spPr>
        <p:txBody>
          <a:bodyPr spcFirstLastPara="1" wrap="square" lIns="91425" tIns="91425" rIns="91425" bIns="91425" anchor="t" anchorCtr="0">
            <a:noAutofit/>
          </a:bodyPr>
          <a:lstStyle/>
          <a:p>
            <a:pPr lvl="0"/>
            <a:r>
              <a:rPr lang="en-US" altLang="en-US" sz="1800" dirty="0">
                <a:latin typeface="News Gothic MT" panose="020B0504020203020204" pitchFamily="34" charset="0"/>
              </a:rPr>
              <a:t>PERFORMANCE TASKS ASSESSMENT STRUCTURE</a:t>
            </a:r>
            <a:br>
              <a:rPr lang="en-US" altLang="en-US" sz="1800" dirty="0">
                <a:latin typeface="News Gothic MT" panose="020B0504020203020204" pitchFamily="34" charset="0"/>
              </a:rPr>
            </a:br>
            <a:r>
              <a:rPr lang="en-US" altLang="en-US" sz="1800" dirty="0">
                <a:latin typeface="News Gothic MT" panose="020B0504020203020204" pitchFamily="34" charset="0"/>
              </a:rPr>
              <a:t>Two Levels and Two Domains</a:t>
            </a:r>
            <a:r>
              <a:rPr lang="en-US" altLang="en-US" sz="3200" dirty="0">
                <a:latin typeface="News Gothic MT" panose="020B0504020203020204" pitchFamily="34" charset="0"/>
              </a:rPr>
              <a:t/>
            </a:r>
            <a:br>
              <a:rPr lang="en-US" altLang="en-US" sz="3200" dirty="0">
                <a:latin typeface="News Gothic MT" panose="020B0504020203020204" pitchFamily="34" charset="0"/>
              </a:rPr>
            </a:br>
            <a:endParaRPr dirty="0">
              <a:latin typeface="News Gothic MT" panose="020B0504020203020204" pitchFamily="34" charset="0"/>
            </a:endParaRPr>
          </a:p>
        </p:txBody>
      </p:sp>
      <p:sp>
        <p:nvSpPr>
          <p:cNvPr id="106" name="Google Shape;106;p19"/>
          <p:cNvSpPr txBox="1">
            <a:spLocks noGrp="1"/>
          </p:cNvSpPr>
          <p:nvPr>
            <p:ph type="body" idx="2"/>
          </p:nvPr>
        </p:nvSpPr>
        <p:spPr>
          <a:xfrm>
            <a:off x="4676725" y="1459650"/>
            <a:ext cx="3393600" cy="2750400"/>
          </a:xfrm>
          <a:prstGeom prst="rect">
            <a:avLst/>
          </a:prstGeom>
        </p:spPr>
        <p:txBody>
          <a:bodyPr spcFirstLastPara="1" wrap="square" lIns="91425" tIns="91425" rIns="91425" bIns="91425" anchor="t" anchorCtr="0">
            <a:noAutofit/>
          </a:bodyPr>
          <a:lstStyle/>
          <a:p>
            <a:pPr marL="0" indent="0">
              <a:buNone/>
              <a:defRPr/>
            </a:pPr>
            <a:r>
              <a:rPr lang="en-US" altLang="en-US" sz="1800" b="1" dirty="0"/>
              <a:t>DOMAINS</a:t>
            </a:r>
          </a:p>
          <a:p>
            <a:pPr marL="0" indent="0">
              <a:buNone/>
              <a:defRPr/>
            </a:pPr>
            <a:endParaRPr lang="en-US" altLang="en-US" sz="1800" b="1" dirty="0"/>
          </a:p>
          <a:p>
            <a:pPr>
              <a:defRPr/>
            </a:pPr>
            <a:r>
              <a:rPr lang="en-US" sz="1800" b="1" dirty="0">
                <a:solidFill>
                  <a:srgbClr val="FF0000"/>
                </a:solidFill>
              </a:rPr>
              <a:t>VERBAL:</a:t>
            </a:r>
            <a:r>
              <a:rPr lang="en-US" sz="1800" b="1" dirty="0">
                <a:solidFill>
                  <a:schemeClr val="accent6">
                    <a:lumMod val="60000"/>
                    <a:lumOff val="40000"/>
                  </a:schemeClr>
                </a:solidFill>
              </a:rPr>
              <a:t> </a:t>
            </a:r>
            <a:r>
              <a:rPr lang="en-US" sz="1800" dirty="0"/>
              <a:t> 5 items for Primary and Intermediate</a:t>
            </a:r>
          </a:p>
          <a:p>
            <a:pPr>
              <a:defRPr/>
            </a:pPr>
            <a:r>
              <a:rPr lang="en-US" sz="1800" b="1" dirty="0">
                <a:solidFill>
                  <a:srgbClr val="FF0000"/>
                </a:solidFill>
              </a:rPr>
              <a:t>NONVERBAL:</a:t>
            </a:r>
            <a:r>
              <a:rPr lang="en-US" sz="1800" b="1" dirty="0">
                <a:solidFill>
                  <a:schemeClr val="accent6">
                    <a:lumMod val="60000"/>
                    <a:lumOff val="40000"/>
                  </a:schemeClr>
                </a:solidFill>
              </a:rPr>
              <a:t> </a:t>
            </a:r>
            <a:r>
              <a:rPr lang="en-US" sz="1800" dirty="0"/>
              <a:t>5 items for Primary and 7 items for Intermediate</a:t>
            </a:r>
          </a:p>
        </p:txBody>
      </p:sp>
      <p:sp>
        <p:nvSpPr>
          <p:cNvPr id="107" name="Google Shape;107;p19"/>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6</a:t>
            </a:fld>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0"/>
          <p:cNvSpPr txBox="1">
            <a:spLocks noGrp="1"/>
          </p:cNvSpPr>
          <p:nvPr>
            <p:ph type="title"/>
          </p:nvPr>
        </p:nvSpPr>
        <p:spPr>
          <a:xfrm>
            <a:off x="1049500" y="796175"/>
            <a:ext cx="7020900" cy="456155"/>
          </a:xfrm>
          <a:prstGeom prst="rect">
            <a:avLst/>
          </a:prstGeom>
        </p:spPr>
        <p:txBody>
          <a:bodyPr spcFirstLastPara="1" wrap="square" lIns="91425" tIns="91425" rIns="91425" bIns="91425" anchor="t" anchorCtr="0">
            <a:noAutofit/>
          </a:bodyPr>
          <a:lstStyle/>
          <a:p>
            <a:pPr lvl="0"/>
            <a:r>
              <a:rPr lang="en-US" altLang="en-US" sz="1600" dirty="0">
                <a:latin typeface="News Gothic MT" panose="020B0504020203020204" pitchFamily="34" charset="0"/>
              </a:rPr>
              <a:t>Performance Tasks Assessment Structure:  Important Features</a:t>
            </a:r>
            <a:r>
              <a:rPr lang="en-US" altLang="en-US" sz="1600" dirty="0"/>
              <a:t/>
            </a:r>
            <a:br>
              <a:rPr lang="en-US" altLang="en-US" sz="1600" dirty="0"/>
            </a:br>
            <a:endParaRPr sz="1600" dirty="0"/>
          </a:p>
        </p:txBody>
      </p:sp>
      <p:sp>
        <p:nvSpPr>
          <p:cNvPr id="113" name="Google Shape;113;p20"/>
          <p:cNvSpPr txBox="1">
            <a:spLocks noGrp="1"/>
          </p:cNvSpPr>
          <p:nvPr>
            <p:ph type="body" idx="1"/>
          </p:nvPr>
        </p:nvSpPr>
        <p:spPr>
          <a:xfrm>
            <a:off x="1081850" y="2292625"/>
            <a:ext cx="2229300" cy="1989899"/>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US" sz="1200" b="1" dirty="0">
                <a:solidFill>
                  <a:srgbClr val="FF0000"/>
                </a:solidFill>
              </a:rPr>
              <a:t>Use of manipulatives</a:t>
            </a:r>
          </a:p>
          <a:p>
            <a:pPr marL="0" lvl="0" indent="0" algn="l" rtl="0">
              <a:spcBef>
                <a:spcPts val="600"/>
              </a:spcBef>
              <a:spcAft>
                <a:spcPts val="0"/>
              </a:spcAft>
              <a:buNone/>
            </a:pPr>
            <a:r>
              <a:rPr lang="en-US" sz="1200" b="1" dirty="0"/>
              <a:t>Low socio-economic and minority students display stronger performance with  the use of manipulatives.</a:t>
            </a:r>
          </a:p>
        </p:txBody>
      </p:sp>
      <p:sp>
        <p:nvSpPr>
          <p:cNvPr id="114" name="Google Shape;114;p20"/>
          <p:cNvSpPr txBox="1">
            <a:spLocks noGrp="1"/>
          </p:cNvSpPr>
          <p:nvPr>
            <p:ph type="body" idx="2"/>
          </p:nvPr>
        </p:nvSpPr>
        <p:spPr>
          <a:xfrm>
            <a:off x="3390662" y="2292626"/>
            <a:ext cx="2229300" cy="1936890"/>
          </a:xfrm>
          <a:prstGeom prst="rect">
            <a:avLst/>
          </a:prstGeom>
        </p:spPr>
        <p:txBody>
          <a:bodyPr spcFirstLastPara="1" wrap="square" lIns="91425" tIns="91425" rIns="91425" bIns="91425" anchor="t" anchorCtr="0">
            <a:noAutofit/>
          </a:bodyPr>
          <a:lstStyle/>
          <a:p>
            <a:pPr marL="0" indent="0">
              <a:buNone/>
              <a:defRPr/>
            </a:pPr>
            <a:r>
              <a:rPr lang="en-US" sz="1200" b="1" dirty="0">
                <a:solidFill>
                  <a:srgbClr val="FF0000"/>
                </a:solidFill>
              </a:rPr>
              <a:t>Fewer items</a:t>
            </a:r>
          </a:p>
          <a:p>
            <a:pPr marL="0" indent="0">
              <a:buNone/>
              <a:defRPr/>
            </a:pPr>
            <a:r>
              <a:rPr lang="en-US" sz="1200" b="1" dirty="0"/>
              <a:t>Items that test for reasoning and problem solving within a domain to probe a student’s ability to respond to complex task demands</a:t>
            </a:r>
            <a:r>
              <a:rPr lang="en-US" sz="1400" b="1" dirty="0"/>
              <a:t>.</a:t>
            </a:r>
          </a:p>
        </p:txBody>
      </p:sp>
      <p:sp>
        <p:nvSpPr>
          <p:cNvPr id="115" name="Google Shape;115;p20"/>
          <p:cNvSpPr txBox="1">
            <a:spLocks noGrp="1"/>
          </p:cNvSpPr>
          <p:nvPr>
            <p:ph type="body" idx="3"/>
          </p:nvPr>
        </p:nvSpPr>
        <p:spPr>
          <a:xfrm>
            <a:off x="5619962" y="2292625"/>
            <a:ext cx="2229300" cy="1893820"/>
          </a:xfrm>
          <a:prstGeom prst="rect">
            <a:avLst/>
          </a:prstGeom>
        </p:spPr>
        <p:txBody>
          <a:bodyPr spcFirstLastPara="1" wrap="square" lIns="91425" tIns="91425" rIns="91425" bIns="91425" anchor="t" anchorCtr="0">
            <a:noAutofit/>
          </a:bodyPr>
          <a:lstStyle/>
          <a:p>
            <a:pPr marL="0" indent="0" eaLnBrk="1" hangingPunct="1">
              <a:buNone/>
              <a:defRPr/>
            </a:pPr>
            <a:r>
              <a:rPr lang="en-US" sz="1200" b="1" dirty="0">
                <a:solidFill>
                  <a:srgbClr val="FF0000"/>
                </a:solidFill>
              </a:rPr>
              <a:t>Pre-teaching</a:t>
            </a:r>
          </a:p>
          <a:p>
            <a:pPr marL="0" indent="0" eaLnBrk="1" hangingPunct="1">
              <a:buNone/>
              <a:defRPr/>
            </a:pPr>
            <a:r>
              <a:rPr lang="en-US" sz="1200" b="1" dirty="0"/>
              <a:t>Providing instructions for the task so students know what they are expected to do even if they have not been previously exposed to the requirements of the task.</a:t>
            </a:r>
          </a:p>
          <a:p>
            <a:pPr marL="0" lvl="0" indent="0" algn="l" rtl="0">
              <a:spcBef>
                <a:spcPts val="600"/>
              </a:spcBef>
              <a:spcAft>
                <a:spcPts val="0"/>
              </a:spcAft>
              <a:buNone/>
            </a:pPr>
            <a:endParaRPr dirty="0"/>
          </a:p>
        </p:txBody>
      </p:sp>
      <p:sp>
        <p:nvSpPr>
          <p:cNvPr id="116" name="Google Shape;116;p20"/>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7</a:t>
            </a:fld>
            <a:endParaRPr/>
          </a:p>
        </p:txBody>
      </p:sp>
      <p:pic>
        <p:nvPicPr>
          <p:cNvPr id="7" name="Content Placeholder 3" descr="C:\Users\C2\AppData\Local\Microsoft\Windows\Temporary Internet Files\Content.IE5\1HBXC61N\MP90043089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9013" y="1252329"/>
            <a:ext cx="1985248" cy="1040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C:\Users\C2\AppData\Local\Microsoft\Windows\Temporary Internet Files\Content.IE5\MQS4RD5D\MP900402266[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0662" y="1252329"/>
            <a:ext cx="1863825" cy="1040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descr="C:\Users\C2\AppData\Local\Microsoft\Windows\Temporary Internet Files\Content.IE5\1HBXC61N\MP900409483[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19962" y="1252329"/>
            <a:ext cx="1801255" cy="1040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13">
                                            <p:txEl>
                                              <p:pRg st="0" end="0"/>
                                            </p:txEl>
                                          </p:spTgt>
                                        </p:tgtEl>
                                        <p:attrNameLst>
                                          <p:attrName>style.visibility</p:attrName>
                                        </p:attrNameLst>
                                      </p:cBhvr>
                                      <p:to>
                                        <p:strVal val="visible"/>
                                      </p:to>
                                    </p:set>
                                    <p:anim calcmode="lin" valueType="num">
                                      <p:cBhvr additive="base">
                                        <p:cTn id="15" dur="500" fill="hold"/>
                                        <p:tgtEl>
                                          <p:spTgt spid="11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13">
                                            <p:txEl>
                                              <p:pRg st="1" end="1"/>
                                            </p:txEl>
                                          </p:spTgt>
                                        </p:tgtEl>
                                        <p:attrNameLst>
                                          <p:attrName>style.visibility</p:attrName>
                                        </p:attrNameLst>
                                      </p:cBhvr>
                                      <p:to>
                                        <p:strVal val="visible"/>
                                      </p:to>
                                    </p:set>
                                    <p:anim calcmode="lin" valueType="num">
                                      <p:cBhvr additive="base">
                                        <p:cTn id="21" dur="500" fill="hold"/>
                                        <p:tgtEl>
                                          <p:spTgt spid="11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4">
                                            <p:txEl>
                                              <p:pRg st="0" end="0"/>
                                            </p:txEl>
                                          </p:spTgt>
                                        </p:tgtEl>
                                        <p:attrNameLst>
                                          <p:attrName>style.visibility</p:attrName>
                                        </p:attrNameLst>
                                      </p:cBhvr>
                                      <p:to>
                                        <p:strVal val="visible"/>
                                      </p:to>
                                    </p:set>
                                    <p:anim calcmode="lin" valueType="num">
                                      <p:cBhvr additive="base">
                                        <p:cTn id="31" dur="500" fill="hold"/>
                                        <p:tgtEl>
                                          <p:spTgt spid="11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4">
                                            <p:txEl>
                                              <p:pRg st="1" end="1"/>
                                            </p:txEl>
                                          </p:spTgt>
                                        </p:tgtEl>
                                        <p:attrNameLst>
                                          <p:attrName>style.visibility</p:attrName>
                                        </p:attrNameLst>
                                      </p:cBhvr>
                                      <p:to>
                                        <p:strVal val="visible"/>
                                      </p:to>
                                    </p:set>
                                    <p:anim calcmode="lin" valueType="num">
                                      <p:cBhvr additive="base">
                                        <p:cTn id="37" dur="500" fill="hold"/>
                                        <p:tgtEl>
                                          <p:spTgt spid="114">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15">
                                            <p:txEl>
                                              <p:pRg st="0" end="0"/>
                                            </p:txEl>
                                          </p:spTgt>
                                        </p:tgtEl>
                                        <p:attrNameLst>
                                          <p:attrName>style.visibility</p:attrName>
                                        </p:attrNameLst>
                                      </p:cBhvr>
                                      <p:to>
                                        <p:strVal val="visible"/>
                                      </p:to>
                                    </p:set>
                                    <p:anim calcmode="lin" valueType="num">
                                      <p:cBhvr additive="base">
                                        <p:cTn id="47" dur="500" fill="hold"/>
                                        <p:tgtEl>
                                          <p:spTgt spid="115">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15">
                                            <p:txEl>
                                              <p:pRg st="1" end="1"/>
                                            </p:txEl>
                                          </p:spTgt>
                                        </p:tgtEl>
                                        <p:attrNameLst>
                                          <p:attrName>style.visibility</p:attrName>
                                        </p:attrNameLst>
                                      </p:cBhvr>
                                      <p:to>
                                        <p:strVal val="visible"/>
                                      </p:to>
                                    </p:set>
                                    <p:anim calcmode="lin" valueType="num">
                                      <p:cBhvr additive="base">
                                        <p:cTn id="53" dur="500" fill="hold"/>
                                        <p:tgtEl>
                                          <p:spTgt spid="115">
                                            <p:txEl>
                                              <p:pRg st="1" end="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1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p:bldP spid="113" grpId="0" build="p"/>
      <p:bldP spid="114" grpId="0" build="p"/>
      <p:bldP spid="11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7" name="Google Shape;87;p17"/>
          <p:cNvSpPr txBox="1">
            <a:spLocks noGrp="1"/>
          </p:cNvSpPr>
          <p:nvPr>
            <p:ph type="body" idx="1"/>
          </p:nvPr>
        </p:nvSpPr>
        <p:spPr>
          <a:xfrm>
            <a:off x="1049500" y="1163782"/>
            <a:ext cx="7020900" cy="3275905"/>
          </a:xfrm>
          <a:prstGeom prst="rect">
            <a:avLst/>
          </a:prstGeom>
        </p:spPr>
        <p:txBody>
          <a:bodyPr spcFirstLastPara="1" wrap="square" lIns="91425" tIns="91425" rIns="91425" bIns="91425" anchor="t" anchorCtr="0">
            <a:noAutofit/>
          </a:bodyPr>
          <a:lstStyle/>
          <a:p>
            <a:pPr marL="0" indent="0" algn="ctr">
              <a:buNone/>
            </a:pPr>
            <a:r>
              <a:rPr lang="en-US" altLang="en-US" sz="1400" b="1" dirty="0">
                <a:solidFill>
                  <a:srgbClr val="FF0000"/>
                </a:solidFill>
                <a:latin typeface="News Gothic MT" panose="020B0504020203020204" pitchFamily="34" charset="0"/>
              </a:rPr>
              <a:t>MATERIALS SHIPMENT:  WHAT’S INCLUDED</a:t>
            </a:r>
          </a:p>
          <a:p>
            <a:pPr marL="285750" indent="-285750">
              <a:defRPr/>
            </a:pPr>
            <a:r>
              <a:rPr lang="en-US" sz="1400" b="1" dirty="0">
                <a:latin typeface="News Gothic MT" panose="020B0504020203020204" pitchFamily="34" charset="0"/>
              </a:rPr>
              <a:t>Test Administration Manuals (TAMs) with security checklists and Test Administrator Checklist</a:t>
            </a:r>
          </a:p>
          <a:p>
            <a:pPr marL="285750" indent="-285750">
              <a:defRPr/>
            </a:pPr>
            <a:r>
              <a:rPr lang="en-US" sz="1400" b="1" dirty="0">
                <a:latin typeface="News Gothic MT" panose="020B0504020203020204" pitchFamily="34" charset="0"/>
              </a:rPr>
              <a:t>Return shipping label(s) if you receive more than 6 TAMs </a:t>
            </a:r>
            <a:r>
              <a:rPr lang="en-US" sz="1400" b="1" dirty="0">
                <a:solidFill>
                  <a:srgbClr val="FF0000"/>
                </a:solidFill>
                <a:latin typeface="News Gothic MT" panose="020B0504020203020204" pitchFamily="34" charset="0"/>
              </a:rPr>
              <a:t>(put these labels in a safe place)</a:t>
            </a:r>
          </a:p>
          <a:p>
            <a:pPr marL="285750" indent="-285750">
              <a:defRPr/>
            </a:pPr>
            <a:r>
              <a:rPr lang="en-US" sz="1400" b="1" dirty="0">
                <a:latin typeface="News Gothic MT" panose="020B0504020203020204" pitchFamily="34" charset="0"/>
              </a:rPr>
              <a:t>Performance Tasks Contact Checklist</a:t>
            </a:r>
          </a:p>
          <a:p>
            <a:pPr marL="285750" indent="-285750">
              <a:defRPr/>
            </a:pPr>
            <a:r>
              <a:rPr lang="en-US" sz="1400" b="1" dirty="0">
                <a:latin typeface="News Gothic MT" panose="020B0504020203020204" pitchFamily="34" charset="0"/>
              </a:rPr>
              <a:t>District Administration Procedures (DAP</a:t>
            </a:r>
            <a:r>
              <a:rPr lang="en-US" sz="1400" b="1" dirty="0" smtClean="0">
                <a:latin typeface="News Gothic MT" panose="020B0504020203020204" pitchFamily="34" charset="0"/>
              </a:rPr>
              <a:t>)</a:t>
            </a:r>
          </a:p>
          <a:p>
            <a:pPr marL="0" indent="0">
              <a:buNone/>
              <a:defRPr/>
            </a:pPr>
            <a:endParaRPr lang="en-US" sz="1400" b="1" dirty="0">
              <a:latin typeface="News Gothic MT" panose="020B0504020203020204" pitchFamily="34" charset="0"/>
            </a:endParaRPr>
          </a:p>
          <a:p>
            <a:pPr marL="76200" indent="0">
              <a:buNone/>
              <a:defRPr/>
            </a:pPr>
            <a:r>
              <a:rPr lang="en-US" sz="1400" b="1" dirty="0" smtClean="0">
                <a:latin typeface="News Gothic MT" panose="020B0504020203020204" pitchFamily="34" charset="0"/>
              </a:rPr>
              <a:t>NOTE</a:t>
            </a:r>
            <a:r>
              <a:rPr lang="en-US" sz="1400" b="1" dirty="0">
                <a:latin typeface="News Gothic MT" panose="020B0504020203020204" pitchFamily="34" charset="0"/>
              </a:rPr>
              <a:t>:  Student test booklets shipped by February 10.</a:t>
            </a:r>
          </a:p>
          <a:p>
            <a:pPr>
              <a:defRPr/>
            </a:pPr>
            <a:endParaRPr lang="en-US" sz="1400" b="1" dirty="0"/>
          </a:p>
        </p:txBody>
      </p:sp>
      <p:sp>
        <p:nvSpPr>
          <p:cNvPr id="88" name="Google Shape;88;p17"/>
          <p:cNvSpPr txBox="1">
            <a:spLocks noGrp="1"/>
          </p:cNvSpPr>
          <p:nvPr>
            <p:ph type="sldNum" idx="12"/>
          </p:nvPr>
        </p:nvSpPr>
        <p:spPr>
          <a:xfrm>
            <a:off x="8595300" y="4839750"/>
            <a:ext cx="548700" cy="30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8</a:t>
            </a:fld>
            <a:endParaRPr/>
          </a:p>
        </p:txBody>
      </p:sp>
      <p:sp>
        <p:nvSpPr>
          <p:cNvPr id="2" name="Title 1"/>
          <p:cNvSpPr>
            <a:spLocks noGrp="1"/>
          </p:cNvSpPr>
          <p:nvPr>
            <p:ph type="title"/>
          </p:nvPr>
        </p:nvSpPr>
        <p:spPr>
          <a:xfrm>
            <a:off x="1049500" y="703812"/>
            <a:ext cx="7020900" cy="367607"/>
          </a:xfrm>
        </p:spPr>
        <p:txBody>
          <a:bodyPr/>
          <a:lstStyle/>
          <a:p>
            <a:r>
              <a:rPr lang="en-US" altLang="en-US" sz="1800" dirty="0">
                <a:latin typeface="News Gothic MT" panose="020B0504020203020204" pitchFamily="34" charset="0"/>
              </a:rPr>
              <a:t>Procedures Prior to Test Administration: PTC</a:t>
            </a:r>
            <a:br>
              <a:rPr lang="en-US" altLang="en-US" sz="1800" dirty="0">
                <a:latin typeface="News Gothic MT" panose="020B0504020203020204" pitchFamily="34" charset="0"/>
              </a:rPr>
            </a:br>
            <a:endParaRPr lang="en-US" sz="1800" dirty="0">
              <a:latin typeface="News Gothic MT" panose="020B0504020203020204" pitchFamily="34" charset="0"/>
            </a:endParaRPr>
          </a:p>
        </p:txBody>
      </p:sp>
    </p:spTree>
    <p:extLst>
      <p:ext uri="{BB962C8B-B14F-4D97-AF65-F5344CB8AC3E}">
        <p14:creationId xmlns:p14="http://schemas.microsoft.com/office/powerpoint/2010/main" val="3143590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News Gothic MT" panose="020B0504020203020204" pitchFamily="34" charset="0"/>
              </a:rPr>
              <a:t>Use of Checklists</a:t>
            </a:r>
          </a:p>
        </p:txBody>
      </p:sp>
      <p:sp>
        <p:nvSpPr>
          <p:cNvPr id="3" name="Text Placeholder 2"/>
          <p:cNvSpPr>
            <a:spLocks noGrp="1"/>
          </p:cNvSpPr>
          <p:nvPr>
            <p:ph type="body" idx="1"/>
          </p:nvPr>
        </p:nvSpPr>
        <p:spPr/>
        <p:txBody>
          <a:bodyPr/>
          <a:lstStyle/>
          <a:p>
            <a:r>
              <a:rPr lang="en-US" sz="1800" dirty="0">
                <a:latin typeface="News Gothic MT" panose="020B0504020203020204" pitchFamily="34" charset="0"/>
              </a:rPr>
              <a:t>Please note that checklists are provided for PTCs and Test Administrators.</a:t>
            </a:r>
          </a:p>
          <a:p>
            <a:r>
              <a:rPr lang="en-US" sz="1800" dirty="0">
                <a:latin typeface="News Gothic MT" panose="020B0504020203020204" pitchFamily="34" charset="0"/>
              </a:rPr>
              <a:t>Following these checklists will avoid many mistakes that are commonly made.</a:t>
            </a:r>
          </a:p>
          <a:p>
            <a:r>
              <a:rPr lang="en-US" sz="1800" dirty="0">
                <a:latin typeface="News Gothic MT" panose="020B0504020203020204" pitchFamily="34" charset="0"/>
              </a:rPr>
              <a:t>Please read and follow the steps on these checklists carefully.</a:t>
            </a:r>
          </a:p>
          <a:p>
            <a:r>
              <a:rPr lang="en-US" sz="1800" dirty="0">
                <a:latin typeface="News Gothic MT" panose="020B0504020203020204" pitchFamily="34" charset="0"/>
              </a:rPr>
              <a:t>It would be helpful if you read the checklists </a:t>
            </a:r>
            <a:r>
              <a:rPr lang="en-US" sz="1800" b="1" dirty="0">
                <a:solidFill>
                  <a:srgbClr val="FF0000"/>
                </a:solidFill>
                <a:latin typeface="News Gothic MT" panose="020B0504020203020204" pitchFamily="34" charset="0"/>
              </a:rPr>
              <a:t>before</a:t>
            </a:r>
            <a:r>
              <a:rPr lang="en-US" sz="1800" dirty="0">
                <a:latin typeface="News Gothic MT" panose="020B0504020203020204" pitchFamily="34" charset="0"/>
              </a:rPr>
              <a:t> beginning as well as </a:t>
            </a:r>
            <a:r>
              <a:rPr lang="en-US" sz="1800" b="1" dirty="0">
                <a:solidFill>
                  <a:srgbClr val="FF0000"/>
                </a:solidFill>
                <a:latin typeface="News Gothic MT" panose="020B0504020203020204" pitchFamily="34" charset="0"/>
              </a:rPr>
              <a:t>after</a:t>
            </a:r>
            <a:r>
              <a:rPr lang="en-US" sz="1800" dirty="0">
                <a:latin typeface="News Gothic MT" panose="020B0504020203020204" pitchFamily="34" charset="0"/>
              </a:rPr>
              <a:t> the test.</a:t>
            </a:r>
          </a:p>
          <a:p>
            <a:endParaRPr lang="en-US" dirty="0"/>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9</a:t>
            </a:fld>
            <a:endParaRPr lang="en"/>
          </a:p>
        </p:txBody>
      </p:sp>
    </p:spTree>
    <p:extLst>
      <p:ext uri="{BB962C8B-B14F-4D97-AF65-F5344CB8AC3E}">
        <p14:creationId xmlns:p14="http://schemas.microsoft.com/office/powerpoint/2010/main" val="4069888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Seyton template">
  <a:themeElements>
    <a:clrScheme name="Custom 347">
      <a:dk1>
        <a:srgbClr val="434343"/>
      </a:dk1>
      <a:lt1>
        <a:srgbClr val="FFFFFF"/>
      </a:lt1>
      <a:dk2>
        <a:srgbClr val="7B8486"/>
      </a:dk2>
      <a:lt2>
        <a:srgbClr val="E3E9EB"/>
      </a:lt2>
      <a:accent1>
        <a:srgbClr val="2A95B7"/>
      </a:accent1>
      <a:accent2>
        <a:srgbClr val="80D5CC"/>
      </a:accent2>
      <a:accent3>
        <a:srgbClr val="E9CB74"/>
      </a:accent3>
      <a:accent4>
        <a:srgbClr val="D19E9E"/>
      </a:accent4>
      <a:accent5>
        <a:srgbClr val="E47474"/>
      </a:accent5>
      <a:accent6>
        <a:srgbClr val="9DAFB4"/>
      </a:accent6>
      <a:hlink>
        <a:srgbClr val="434343"/>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649</TotalTime>
  <Words>1675</Words>
  <Application>Microsoft Office PowerPoint</Application>
  <PresentationFormat>On-screen Show (16:9)</PresentationFormat>
  <Paragraphs>227</Paragraphs>
  <Slides>30</Slides>
  <Notes>24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Calibri</vt:lpstr>
      <vt:lpstr>楷体_GB2312</vt:lpstr>
      <vt:lpstr>News Gothic MT</vt:lpstr>
      <vt:lpstr>Patrick Hand SC</vt:lpstr>
      <vt:lpstr>Sniglet</vt:lpstr>
      <vt:lpstr>Times New Roman</vt:lpstr>
      <vt:lpstr>Wingdings</vt:lpstr>
      <vt:lpstr>Seyton template</vt:lpstr>
      <vt:lpstr>SC Performance Tasks Assessment Carolinian Consultancy 2025 Administration Form B</vt:lpstr>
      <vt:lpstr>Topics for Discussion </vt:lpstr>
      <vt:lpstr>Important!!</vt:lpstr>
      <vt:lpstr>These will be discussed as we go through this presentation!</vt:lpstr>
      <vt:lpstr>Student Eligibility to Take PTA For eligibility requirements, refer to the GT Handbook or the PTC Handbook on the C2 website (www.c2five.com). </vt:lpstr>
      <vt:lpstr>PERFORMANCE TASKS ASSESSMENT STRUCTURE Two Levels and Two Domains </vt:lpstr>
      <vt:lpstr>Performance Tasks Assessment Structure:  Important Features </vt:lpstr>
      <vt:lpstr>Procedures Prior to Test Administration: PTC </vt:lpstr>
      <vt:lpstr>Use of Checklists</vt:lpstr>
      <vt:lpstr>Procedures Prior to Test Administration: PTC/TAs </vt:lpstr>
      <vt:lpstr> Procedures Prior to Test Administration:  Preparing Test Materials </vt:lpstr>
      <vt:lpstr>Procedures Prior to Test Administration:  Preparing Test Materials</vt:lpstr>
      <vt:lpstr>PROCEDURES PRIOR TO TEST ADMINISTRATION: </vt:lpstr>
      <vt:lpstr>PROCEDURES PRIOR TO TEST ADMINISTRATION</vt:lpstr>
      <vt:lpstr>PROCEDURES PRIOR TO TEST ADMINISTRATION:</vt:lpstr>
      <vt:lpstr>PROCEDURES PRIOR TO TEST ADMINISTRATION: (Continued)</vt:lpstr>
      <vt:lpstr>PLEASE NOTE: 1. TAMS are designed to be taken apart and placed in a notebook for test administration. 2. Test administrators have commented that when they turn back the pages in the TAM during testing, that students can see the opposite page. 3. This can be avoided by putting the TAM in a notebook. 4.When testing is completed, the test administrator should remove the TAM from the notebook, replace it in the cover for the TAM, and return it to the PTC with other nonscorable materials. </vt:lpstr>
      <vt:lpstr>PLAN AN APPROPRIATE TEST SETTING. MAKE SURE THE MAIN OFFICE IS AWARE OF THE TESTING TO AVOID INTERRUPTIONS. Please Note:  as stated in the TAM, scrap paper may be used for any item, not just for those requiring its use. After testing is complete, dispose of scrap paper per instructions from your district DTC. </vt:lpstr>
      <vt:lpstr>Before giving the test, administrators should… 1. Read Directions for Administration on pages 6-7 in TAM. 2. Check page 7 in TAM for materials needed. 3. Test administrators should practice pre-teaching several times on the computer you will be using to administer the tasks!! This is critical especially with the use of the PowerPoint presentations and to discover any problems with the use of white boards, which would be a local issue. 4.Students achieve the best results when the pre-teaching is performed as instructed in the Test Administration Manual. 5.Verbal is given on one day and nonverbal is given on another day. 6. Students should be tested in groups of about 20 students.  </vt:lpstr>
      <vt:lpstr>Read “Initial Instructions” to the students (p.8 in TAM) on the verbal day and again on the nonverbal day.  Conduct pre-teaching answering all student questions while managing the pre-teaching time.  Read the item and/or directions as instructed in the TAM.  Set the time. Smart devices may not be used to time tasks. (TAM, p. 7)  Once students have begun work on the item, do not answer questions!  </vt:lpstr>
      <vt:lpstr>MAKE-UP TESTING!! If a student does not take the test…</vt:lpstr>
      <vt:lpstr>Use of Profile Sheets</vt:lpstr>
      <vt:lpstr>1. Arrange test booklets by school, by domain, and in order by security number. 2. Band test booklets using a RUBBER band, not a paper band. 3. Complete a Header Sheet for verbal and a Header Sheet for nonverbal (Appendix D of TAM). 4. List the test booklets retained for make-ups on the Header Sheets for the affected schools. 5. All information on Header Sheet must be completed. 6. Do not use abbreviations for schools on the Header Sheets. 7. Package materials for return to PTC:  Scorable, Non-Scorable. 8. Complete the comment sheet (Appendix C of TAM) and return it to PTC. 9. Remember to sign manipulatives back to the PTC with a count of complete and incomplete sets.</vt:lpstr>
      <vt:lpstr>1. PTCs should refer to DAP (pgs. 7-9) for instructions on returning      materials to contractor. 2. PTCs should send the yellow copy of the test booklet security      checklists back to the contractor with the non-scorable      materials, as well as the district copy of the TAM security      checklist. 3. Manipulatives and signed test security documents should be      retained in the district.  Do not send these back to C2. 4. Remember:  PTCs must return a copy of the Manipulative      Inventory Form (DAP, p. 26) with non-scorable materials.  5. Manipulatives are to be stored securely at the district level.  </vt:lpstr>
      <vt:lpstr>PowerPoint Presentation</vt:lpstr>
      <vt:lpstr>UPS Pick-up</vt:lpstr>
      <vt:lpstr>We cannot change the pre-teaching or the items on the test. The PTA is designed to identify GT students.  Do not expect qualifying performance from all tested students. This test is designed to be difficult.  Complete all information on Header Sheets, including test booklets retained for make-ups. Remember, no abbreviations for schools.  Test administrators should manage the pre-teaching time; for example, the test administrator determines when enough productive student questioning and responses have taken place to explain the item. This will create effective and efficient time spent on pre-teaching. </vt:lpstr>
      <vt:lpstr>District reports will be available for download via the C2 website by May 16, 2025. C2 will provide districts with individual score reports for students.   These reports will be shipped to districts no later than May 30, 2025.</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Carolinian Consultancy</dc:creator>
  <cp:lastModifiedBy>sq</cp:lastModifiedBy>
  <cp:revision>69</cp:revision>
  <cp:lastPrinted>2022-12-13T18:43:17Z</cp:lastPrinted>
  <dcterms:modified xsi:type="dcterms:W3CDTF">2025-01-30T20:33:15Z</dcterms:modified>
</cp:coreProperties>
</file>